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2" r:id="rId2"/>
    <p:sldId id="306" r:id="rId3"/>
    <p:sldId id="303" r:id="rId4"/>
    <p:sldId id="304" r:id="rId5"/>
    <p:sldId id="301" r:id="rId6"/>
    <p:sldId id="305" r:id="rId7"/>
    <p:sldId id="307" r:id="rId8"/>
    <p:sldId id="308" r:id="rId9"/>
    <p:sldId id="256" r:id="rId10"/>
    <p:sldId id="293" r:id="rId11"/>
    <p:sldId id="294" r:id="rId12"/>
    <p:sldId id="295" r:id="rId13"/>
    <p:sldId id="257" r:id="rId14"/>
    <p:sldId id="258" r:id="rId15"/>
    <p:sldId id="259" r:id="rId16"/>
    <p:sldId id="260" r:id="rId17"/>
    <p:sldId id="261" r:id="rId18"/>
    <p:sldId id="262" r:id="rId19"/>
    <p:sldId id="263" r:id="rId20"/>
    <p:sldId id="267" r:id="rId21"/>
    <p:sldId id="264" r:id="rId22"/>
    <p:sldId id="265" r:id="rId23"/>
    <p:sldId id="266" r:id="rId24"/>
    <p:sldId id="269" r:id="rId25"/>
    <p:sldId id="268" r:id="rId26"/>
    <p:sldId id="270" r:id="rId27"/>
    <p:sldId id="271" r:id="rId28"/>
    <p:sldId id="272" r:id="rId29"/>
    <p:sldId id="273" r:id="rId30"/>
    <p:sldId id="274" r:id="rId31"/>
    <p:sldId id="275" r:id="rId32"/>
    <p:sldId id="276" r:id="rId33"/>
    <p:sldId id="277" r:id="rId34"/>
    <p:sldId id="278" r:id="rId35"/>
    <p:sldId id="279" r:id="rId36"/>
    <p:sldId id="280" r:id="rId37"/>
    <p:sldId id="282" r:id="rId38"/>
    <p:sldId id="289" r:id="rId39"/>
    <p:sldId id="283" r:id="rId40"/>
    <p:sldId id="284" r:id="rId41"/>
    <p:sldId id="285" r:id="rId42"/>
    <p:sldId id="286" r:id="rId43"/>
    <p:sldId id="296" r:id="rId44"/>
    <p:sldId id="297" r:id="rId45"/>
    <p:sldId id="290" r:id="rId46"/>
    <p:sldId id="298" r:id="rId47"/>
    <p:sldId id="287" r:id="rId48"/>
    <p:sldId id="292" r:id="rId49"/>
    <p:sldId id="288" r:id="rId50"/>
    <p:sldId id="291" r:id="rId51"/>
    <p:sldId id="299"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B5BA270-35C5-4248-8428-ECC7C17C8C77}" type="datetimeFigureOut">
              <a:rPr lang="en-IN" smtClean="0"/>
              <a:t>17-06-2021</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16632DC-59FC-4578-B7DC-EF420C1E91F1}" type="slidenum">
              <a:rPr lang="en-IN" smtClean="0"/>
              <a:t>‹#›</a:t>
            </a:fld>
            <a:endParaRPr lang="en-IN"/>
          </a:p>
        </p:txBody>
      </p:sp>
    </p:spTree>
    <p:extLst>
      <p:ext uri="{BB962C8B-B14F-4D97-AF65-F5344CB8AC3E}">
        <p14:creationId xmlns:p14="http://schemas.microsoft.com/office/powerpoint/2010/main" val="131578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5BA270-35C5-4248-8428-ECC7C17C8C77}"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330070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B5BA270-35C5-4248-8428-ECC7C17C8C77}" type="datetimeFigureOut">
              <a:rPr lang="en-IN" smtClean="0"/>
              <a:t>17-06-2021</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16632DC-59FC-4578-B7DC-EF420C1E91F1}" type="slidenum">
              <a:rPr lang="en-IN" smtClean="0"/>
              <a:t>‹#›</a:t>
            </a:fld>
            <a:endParaRPr lang="en-IN"/>
          </a:p>
        </p:txBody>
      </p:sp>
    </p:spTree>
    <p:extLst>
      <p:ext uri="{BB962C8B-B14F-4D97-AF65-F5344CB8AC3E}">
        <p14:creationId xmlns:p14="http://schemas.microsoft.com/office/powerpoint/2010/main" val="321337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5BA270-35C5-4248-8428-ECC7C17C8C77}"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272369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B5BA270-35C5-4248-8428-ECC7C17C8C77}" type="datetimeFigureOut">
              <a:rPr lang="en-IN" smtClean="0"/>
              <a:t>17-06-2021</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16632DC-59FC-4578-B7DC-EF420C1E91F1}" type="slidenum">
              <a:rPr lang="en-IN" smtClean="0"/>
              <a:t>‹#›</a:t>
            </a:fld>
            <a:endParaRPr lang="en-IN"/>
          </a:p>
        </p:txBody>
      </p:sp>
    </p:spTree>
    <p:extLst>
      <p:ext uri="{BB962C8B-B14F-4D97-AF65-F5344CB8AC3E}">
        <p14:creationId xmlns:p14="http://schemas.microsoft.com/office/powerpoint/2010/main" val="364101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5BA270-35C5-4248-8428-ECC7C17C8C77}"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1269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5BA270-35C5-4248-8428-ECC7C17C8C77}"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385730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5BA270-35C5-4248-8428-ECC7C17C8C77}"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285796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5BA270-35C5-4248-8428-ECC7C17C8C77}"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308011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B5BA270-35C5-4248-8428-ECC7C17C8C77}" type="datetimeFigureOut">
              <a:rPr lang="en-IN" smtClean="0"/>
              <a:t>17-06-2021</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16632DC-59FC-4578-B7DC-EF420C1E91F1}" type="slidenum">
              <a:rPr lang="en-IN" smtClean="0"/>
              <a:t>‹#›</a:t>
            </a:fld>
            <a:endParaRPr lang="en-IN"/>
          </a:p>
        </p:txBody>
      </p:sp>
    </p:spTree>
    <p:extLst>
      <p:ext uri="{BB962C8B-B14F-4D97-AF65-F5344CB8AC3E}">
        <p14:creationId xmlns:p14="http://schemas.microsoft.com/office/powerpoint/2010/main" val="240045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5BA270-35C5-4248-8428-ECC7C17C8C77}"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632DC-59FC-4578-B7DC-EF420C1E91F1}" type="slidenum">
              <a:rPr lang="en-IN" smtClean="0"/>
              <a:t>‹#›</a:t>
            </a:fld>
            <a:endParaRPr lang="en-IN"/>
          </a:p>
        </p:txBody>
      </p:sp>
    </p:spTree>
    <p:extLst>
      <p:ext uri="{BB962C8B-B14F-4D97-AF65-F5344CB8AC3E}">
        <p14:creationId xmlns:p14="http://schemas.microsoft.com/office/powerpoint/2010/main" val="313298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B5BA270-35C5-4248-8428-ECC7C17C8C77}" type="datetimeFigureOut">
              <a:rPr lang="en-IN" smtClean="0"/>
              <a:t>17-06-2021</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16632DC-59FC-4578-B7DC-EF420C1E91F1}"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54289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JNm3M9cqWyc" TargetMode="External"/><Relationship Id="rId2" Type="http://schemas.openxmlformats.org/officeDocument/2006/relationships/hyperlink" Target="https://www.youtube.com/watch?v=MntX3zWNWec"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real life problem (p-value)</a:t>
            </a:r>
          </a:p>
        </p:txBody>
      </p:sp>
      <p:sp>
        <p:nvSpPr>
          <p:cNvPr id="3" name="Content Placeholder 2"/>
          <p:cNvSpPr>
            <a:spLocks noGrp="1"/>
          </p:cNvSpPr>
          <p:nvPr>
            <p:ph idx="1"/>
          </p:nvPr>
        </p:nvSpPr>
        <p:spPr>
          <a:xfrm>
            <a:off x="581192" y="2583907"/>
            <a:ext cx="11029615" cy="3678303"/>
          </a:xfrm>
        </p:spPr>
        <p:txBody>
          <a:bodyPr>
            <a:noAutofit/>
          </a:bodyPr>
          <a:lstStyle/>
          <a:p>
            <a:r>
              <a:rPr lang="en-IN" sz="2000" dirty="0"/>
              <a:t>In our lives, we certainly believe one thing over another.</a:t>
            </a:r>
          </a:p>
          <a:p>
            <a:r>
              <a:rPr lang="en-IN" sz="2000" dirty="0"/>
              <a:t>From the </a:t>
            </a:r>
            <a:r>
              <a:rPr lang="en-IN" sz="2000" b="1" i="1" dirty="0"/>
              <a:t>obvious ones</a:t>
            </a:r>
            <a:r>
              <a:rPr lang="en-IN" sz="2000" dirty="0"/>
              <a:t> like — The earth is round. Or that the earth revolves around the Sun. The Sun rises in the east.</a:t>
            </a:r>
          </a:p>
          <a:p>
            <a:r>
              <a:rPr lang="en-IN" sz="2000" dirty="0"/>
              <a:t>To the more </a:t>
            </a:r>
            <a:r>
              <a:rPr lang="en-IN" sz="2000" b="1" i="1" dirty="0"/>
              <a:t>non-obvious ones </a:t>
            </a:r>
            <a:r>
              <a:rPr lang="en-IN" sz="2000" dirty="0"/>
              <a:t>with varying level of uncertainties</a:t>
            </a:r>
            <a:r>
              <a:rPr lang="en-IN" sz="2000" b="1" i="1" dirty="0"/>
              <a:t> </a:t>
            </a:r>
            <a:r>
              <a:rPr lang="en-IN" sz="2000" dirty="0"/>
              <a:t>— Exercising reduces weight? Or that Trump is going to win/lose in his next election? Or that a particular drug works? Or that sleeping for 8 hours is good for your health?</a:t>
            </a:r>
          </a:p>
          <a:p>
            <a:pPr marL="0" indent="0">
              <a:buNone/>
            </a:pPr>
            <a:r>
              <a:rPr lang="en-IN" sz="2000" dirty="0"/>
              <a:t>While the former category is facts, the latter category differs from person to person.</a:t>
            </a:r>
          </a:p>
          <a:p>
            <a:pPr marL="0" indent="0">
              <a:buNone/>
            </a:pPr>
            <a:r>
              <a:rPr lang="en-IN" sz="2000" dirty="0"/>
              <a:t>So, what if I come to you and say that exercising does not affect weight?</a:t>
            </a:r>
          </a:p>
          <a:p>
            <a:r>
              <a:rPr lang="en-IN" sz="2000" b="1" i="1" dirty="0"/>
              <a:t>Is there a mathematical and logical structure in which someone can disprove me?</a:t>
            </a:r>
            <a:endParaRPr lang="en-IN" sz="2000" dirty="0"/>
          </a:p>
          <a:p>
            <a:endParaRPr lang="en-IN" sz="2000" dirty="0"/>
          </a:p>
        </p:txBody>
      </p:sp>
    </p:spTree>
    <p:extLst>
      <p:ext uri="{BB962C8B-B14F-4D97-AF65-F5344CB8AC3E}">
        <p14:creationId xmlns:p14="http://schemas.microsoft.com/office/powerpoint/2010/main" val="136550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949C-403B-415C-BFCA-C6339A1AC055}"/>
              </a:ext>
            </a:extLst>
          </p:cNvPr>
          <p:cNvSpPr>
            <a:spLocks noGrp="1"/>
          </p:cNvSpPr>
          <p:nvPr>
            <p:ph type="title"/>
          </p:nvPr>
        </p:nvSpPr>
        <p:spPr>
          <a:xfrm>
            <a:off x="581192" y="702156"/>
            <a:ext cx="11029616" cy="1013800"/>
          </a:xfrm>
        </p:spPr>
        <p:txBody>
          <a:bodyPr/>
          <a:lstStyle/>
          <a:p>
            <a:r>
              <a:rPr lang="en-IN" dirty="0"/>
              <a:t>Do you the difference between odds and probability</a:t>
            </a:r>
          </a:p>
        </p:txBody>
      </p:sp>
      <p:pic>
        <p:nvPicPr>
          <p:cNvPr id="7" name="Content Placeholder 6" descr="A screenshot of a cell phone&#10;&#10;Description automatically generated">
            <a:extLst>
              <a:ext uri="{FF2B5EF4-FFF2-40B4-BE49-F238E27FC236}">
                <a16:creationId xmlns:a16="http://schemas.microsoft.com/office/drawing/2014/main" id="{469E002A-1850-494A-8F3E-1508E48E4A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2861" y="2181225"/>
            <a:ext cx="6597747" cy="4337986"/>
          </a:xfrm>
        </p:spPr>
      </p:pic>
      <p:sp>
        <p:nvSpPr>
          <p:cNvPr id="11" name="Rectangle 10">
            <a:extLst>
              <a:ext uri="{FF2B5EF4-FFF2-40B4-BE49-F238E27FC236}">
                <a16:creationId xmlns:a16="http://schemas.microsoft.com/office/drawing/2014/main" id="{FDE0EC70-CA67-4CA9-9750-F99F3A8AE9BC}"/>
              </a:ext>
            </a:extLst>
          </p:cNvPr>
          <p:cNvSpPr/>
          <p:nvPr/>
        </p:nvSpPr>
        <p:spPr>
          <a:xfrm>
            <a:off x="5963478" y="6109252"/>
            <a:ext cx="3458818" cy="516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7932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2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7A4A1DD8-A883-4725-84B3-B51364356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019" y="643467"/>
            <a:ext cx="9323961" cy="5571066"/>
          </a:xfrm>
          <a:prstGeom prst="rect">
            <a:avLst/>
          </a:prstGeom>
        </p:spPr>
      </p:pic>
    </p:spTree>
    <p:extLst>
      <p:ext uri="{BB962C8B-B14F-4D97-AF65-F5344CB8AC3E}">
        <p14:creationId xmlns:p14="http://schemas.microsoft.com/office/powerpoint/2010/main" val="241651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29E0-2FD8-4441-96C4-16B73E6CE5F1}"/>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DB89119D-03ED-43F4-A11A-7612E66E104E}"/>
              </a:ext>
            </a:extLst>
          </p:cNvPr>
          <p:cNvSpPr>
            <a:spLocks noGrp="1"/>
          </p:cNvSpPr>
          <p:nvPr>
            <p:ph idx="1"/>
          </p:nvPr>
        </p:nvSpPr>
        <p:spPr>
          <a:xfrm>
            <a:off x="581192" y="2477541"/>
            <a:ext cx="4623854" cy="3678303"/>
          </a:xfrm>
        </p:spPr>
        <p:txBody>
          <a:bodyPr>
            <a:noAutofit/>
          </a:bodyPr>
          <a:lstStyle/>
          <a:p>
            <a:r>
              <a:rPr lang="en-US" sz="2400" b="1" i="1" dirty="0"/>
              <a:t>What is a logistic function? What is the range of values of a logistic function</a:t>
            </a:r>
            <a:endParaRPr lang="en-US" sz="2400" b="1" dirty="0"/>
          </a:p>
          <a:p>
            <a:r>
              <a:rPr lang="en-US" sz="2400" b="1" i="1" dirty="0"/>
              <a:t>Why is logistic regression very popular?</a:t>
            </a:r>
            <a:endParaRPr lang="en-US" sz="2400" b="1" dirty="0"/>
          </a:p>
          <a:p>
            <a:r>
              <a:rPr lang="en-US" sz="2400" b="1" i="1" dirty="0"/>
              <a:t>How can the probability of a logistic regression model be expressed as conditional probability?</a:t>
            </a:r>
            <a:endParaRPr lang="en-US" sz="2400" b="1" dirty="0"/>
          </a:p>
          <a:p>
            <a:endParaRPr lang="en-IN" sz="2400" dirty="0"/>
          </a:p>
        </p:txBody>
      </p:sp>
      <p:pic>
        <p:nvPicPr>
          <p:cNvPr id="5" name="Picture 4" descr="A close up of a logo&#10;&#10;Description automatically generated">
            <a:extLst>
              <a:ext uri="{FF2B5EF4-FFF2-40B4-BE49-F238E27FC236}">
                <a16:creationId xmlns:a16="http://schemas.microsoft.com/office/drawing/2014/main" id="{035717EC-1854-48E9-9A3D-F07653BD9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760" y="1913659"/>
            <a:ext cx="2600688" cy="1276528"/>
          </a:xfrm>
          <a:prstGeom prst="rect">
            <a:avLst/>
          </a:prstGeom>
        </p:spPr>
      </p:pic>
      <p:pic>
        <p:nvPicPr>
          <p:cNvPr id="7" name="Picture 6">
            <a:extLst>
              <a:ext uri="{FF2B5EF4-FFF2-40B4-BE49-F238E27FC236}">
                <a16:creationId xmlns:a16="http://schemas.microsoft.com/office/drawing/2014/main" id="{2AF2F0EF-74B7-4A6E-B241-A3BAC38ED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841" y="3231212"/>
            <a:ext cx="4693108" cy="1085480"/>
          </a:xfrm>
          <a:prstGeom prst="rect">
            <a:avLst/>
          </a:prstGeom>
        </p:spPr>
      </p:pic>
      <p:pic>
        <p:nvPicPr>
          <p:cNvPr id="9" name="Picture 8">
            <a:extLst>
              <a:ext uri="{FF2B5EF4-FFF2-40B4-BE49-F238E27FC236}">
                <a16:creationId xmlns:a16="http://schemas.microsoft.com/office/drawing/2014/main" id="{2D8B0240-A6FE-4C7A-A4B3-FEDD907FD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927" y="4542328"/>
            <a:ext cx="5404940" cy="1816787"/>
          </a:xfrm>
          <a:prstGeom prst="rect">
            <a:avLst/>
          </a:prstGeom>
        </p:spPr>
      </p:pic>
    </p:spTree>
    <p:extLst>
      <p:ext uri="{BB962C8B-B14F-4D97-AF65-F5344CB8AC3E}">
        <p14:creationId xmlns:p14="http://schemas.microsoft.com/office/powerpoint/2010/main" val="353880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C46BF4F-15B9-4703-A331-1AFBEEA29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610" y="872260"/>
            <a:ext cx="6895852" cy="5756751"/>
          </a:xfrm>
          <a:prstGeom prst="rect">
            <a:avLst/>
          </a:prstGeom>
        </p:spPr>
      </p:pic>
      <p:pic>
        <p:nvPicPr>
          <p:cNvPr id="6" name="Picture 5">
            <a:extLst>
              <a:ext uri="{FF2B5EF4-FFF2-40B4-BE49-F238E27FC236}">
                <a16:creationId xmlns:a16="http://schemas.microsoft.com/office/drawing/2014/main" id="{3D594C29-3341-40AC-9469-A40A5C88D6E5}"/>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89182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F82433-201F-4328-A21B-6EE1AB1DB98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8721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78CC4-F45A-4F55-B655-9932F87CE4AD}"/>
              </a:ext>
            </a:extLst>
          </p:cNvPr>
          <p:cNvPicPr>
            <a:picLocks noChangeAspect="1"/>
          </p:cNvPicPr>
          <p:nvPr/>
        </p:nvPicPr>
        <p:blipFill>
          <a:blip r:embed="rId2"/>
          <a:stretch>
            <a:fillRect/>
          </a:stretch>
        </p:blipFill>
        <p:spPr>
          <a:xfrm>
            <a:off x="-9525" y="1673"/>
            <a:ext cx="12192000" cy="6854653"/>
          </a:xfrm>
          <a:prstGeom prst="rect">
            <a:avLst/>
          </a:prstGeom>
        </p:spPr>
      </p:pic>
    </p:spTree>
    <p:extLst>
      <p:ext uri="{BB962C8B-B14F-4D97-AF65-F5344CB8AC3E}">
        <p14:creationId xmlns:p14="http://schemas.microsoft.com/office/powerpoint/2010/main" val="26200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81C43-1588-4B13-A96C-B448D2CB7310}"/>
              </a:ext>
            </a:extLst>
          </p:cNvPr>
          <p:cNvPicPr>
            <a:picLocks noChangeAspect="1"/>
          </p:cNvPicPr>
          <p:nvPr/>
        </p:nvPicPr>
        <p:blipFill>
          <a:blip r:embed="rId2"/>
          <a:stretch>
            <a:fillRect/>
          </a:stretch>
        </p:blipFill>
        <p:spPr>
          <a:xfrm>
            <a:off x="0" y="-40531"/>
            <a:ext cx="12192000" cy="6854653"/>
          </a:xfrm>
          <a:prstGeom prst="rect">
            <a:avLst/>
          </a:prstGeom>
        </p:spPr>
      </p:pic>
    </p:spTree>
    <p:extLst>
      <p:ext uri="{BB962C8B-B14F-4D97-AF65-F5344CB8AC3E}">
        <p14:creationId xmlns:p14="http://schemas.microsoft.com/office/powerpoint/2010/main" val="350400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59EBE-BAFC-4554-9C90-2427A1685E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4757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383CEB-2663-4550-8627-8FDED58D4430}"/>
              </a:ext>
            </a:extLst>
          </p:cNvPr>
          <p:cNvPicPr>
            <a:picLocks noChangeAspect="1"/>
          </p:cNvPicPr>
          <p:nvPr/>
        </p:nvPicPr>
        <p:blipFill>
          <a:blip r:embed="rId2"/>
          <a:stretch>
            <a:fillRect/>
          </a:stretch>
        </p:blipFill>
        <p:spPr>
          <a:xfrm>
            <a:off x="0" y="-26463"/>
            <a:ext cx="12192000" cy="6854653"/>
          </a:xfrm>
          <a:prstGeom prst="rect">
            <a:avLst/>
          </a:prstGeom>
        </p:spPr>
      </p:pic>
    </p:spTree>
    <p:extLst>
      <p:ext uri="{BB962C8B-B14F-4D97-AF65-F5344CB8AC3E}">
        <p14:creationId xmlns:p14="http://schemas.microsoft.com/office/powerpoint/2010/main" val="1797351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10C176-DEA0-4145-B00A-3EAC47EBA49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8553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Hypothesis testing.</a:t>
            </a:r>
          </a:p>
        </p:txBody>
      </p:sp>
      <p:sp>
        <p:nvSpPr>
          <p:cNvPr id="6" name="Rectangle 5"/>
          <p:cNvSpPr/>
          <p:nvPr/>
        </p:nvSpPr>
        <p:spPr>
          <a:xfrm>
            <a:off x="581191" y="2083859"/>
            <a:ext cx="10862255" cy="646331"/>
          </a:xfrm>
          <a:prstGeom prst="rect">
            <a:avLst/>
          </a:prstGeom>
        </p:spPr>
        <p:txBody>
          <a:bodyPr wrap="square">
            <a:spAutoFit/>
          </a:bodyPr>
          <a:lstStyle/>
          <a:p>
            <a:r>
              <a:rPr lang="en-IN" dirty="0">
                <a:solidFill>
                  <a:srgbClr val="292929"/>
                </a:solidFill>
                <a:latin typeface="charter"/>
              </a:rPr>
              <a:t>We collect Data. We collect weight loss data for a sample of 10 people who regularly exercise for over 3 months.</a:t>
            </a:r>
            <a:endParaRPr lang="en-IN" dirty="0"/>
          </a:p>
        </p:txBody>
      </p:sp>
      <p:pic>
        <p:nvPicPr>
          <p:cNvPr id="7" name="Picture 6"/>
          <p:cNvPicPr>
            <a:picLocks noChangeAspect="1"/>
          </p:cNvPicPr>
          <p:nvPr/>
        </p:nvPicPr>
        <p:blipFill>
          <a:blip r:embed="rId2"/>
          <a:stretch>
            <a:fillRect/>
          </a:stretch>
        </p:blipFill>
        <p:spPr>
          <a:xfrm>
            <a:off x="2027144" y="2506176"/>
            <a:ext cx="4533900" cy="1590675"/>
          </a:xfrm>
          <a:prstGeom prst="rect">
            <a:avLst/>
          </a:prstGeom>
        </p:spPr>
      </p:pic>
      <p:sp>
        <p:nvSpPr>
          <p:cNvPr id="8" name="Rectangle 7"/>
          <p:cNvSpPr/>
          <p:nvPr/>
        </p:nvSpPr>
        <p:spPr>
          <a:xfrm>
            <a:off x="581190" y="4235350"/>
            <a:ext cx="5352747" cy="369332"/>
          </a:xfrm>
          <a:prstGeom prst="rect">
            <a:avLst/>
          </a:prstGeom>
        </p:spPr>
        <p:txBody>
          <a:bodyPr wrap="none">
            <a:spAutoFit/>
          </a:bodyPr>
          <a:lstStyle/>
          <a:p>
            <a:r>
              <a:rPr lang="en-IN" dirty="0">
                <a:solidFill>
                  <a:srgbClr val="292929"/>
                </a:solidFill>
                <a:latin typeface="charter"/>
              </a:rPr>
              <a:t>Does this prove that exercise does reduce weight?</a:t>
            </a:r>
            <a:endParaRPr lang="en-IN" dirty="0"/>
          </a:p>
        </p:txBody>
      </p:sp>
      <p:sp>
        <p:nvSpPr>
          <p:cNvPr id="9" name="Rectangle 8"/>
          <p:cNvSpPr/>
          <p:nvPr/>
        </p:nvSpPr>
        <p:spPr>
          <a:xfrm>
            <a:off x="581190" y="4802200"/>
            <a:ext cx="10606762" cy="646331"/>
          </a:xfrm>
          <a:prstGeom prst="rect">
            <a:avLst/>
          </a:prstGeom>
        </p:spPr>
        <p:txBody>
          <a:bodyPr wrap="square">
            <a:spAutoFit/>
          </a:bodyPr>
          <a:lstStyle/>
          <a:p>
            <a:r>
              <a:rPr lang="en-IN" dirty="0">
                <a:solidFill>
                  <a:srgbClr val="292929"/>
                </a:solidFill>
                <a:latin typeface="charter"/>
              </a:rPr>
              <a:t>it sort of looks like that exercising does have its benefits as people who exercise have lost on an average 2 </a:t>
            </a:r>
            <a:r>
              <a:rPr lang="en-IN" dirty="0" err="1">
                <a:solidFill>
                  <a:srgbClr val="292929"/>
                </a:solidFill>
                <a:latin typeface="charter"/>
              </a:rPr>
              <a:t>kgs</a:t>
            </a:r>
            <a:r>
              <a:rPr lang="en-IN" dirty="0">
                <a:solidFill>
                  <a:srgbClr val="292929"/>
                </a:solidFill>
                <a:latin typeface="charter"/>
              </a:rPr>
              <a:t>.</a:t>
            </a:r>
            <a:endParaRPr lang="en-IN" dirty="0"/>
          </a:p>
        </p:txBody>
      </p:sp>
      <p:sp>
        <p:nvSpPr>
          <p:cNvPr id="10" name="Rectangle 9"/>
          <p:cNvSpPr/>
          <p:nvPr/>
        </p:nvSpPr>
        <p:spPr>
          <a:xfrm>
            <a:off x="581191" y="5646049"/>
            <a:ext cx="10862255" cy="646331"/>
          </a:xfrm>
          <a:prstGeom prst="rect">
            <a:avLst/>
          </a:prstGeom>
        </p:spPr>
        <p:txBody>
          <a:bodyPr wrap="square">
            <a:spAutoFit/>
          </a:bodyPr>
          <a:lstStyle/>
          <a:p>
            <a:r>
              <a:rPr lang="en-IN" dirty="0">
                <a:solidFill>
                  <a:srgbClr val="292929"/>
                </a:solidFill>
                <a:latin typeface="charter"/>
              </a:rPr>
              <a:t>What if the weight loss mean for people who do exercise was just 0.2 kg. Would you still be so sure that exercise does reduce weight?</a:t>
            </a:r>
            <a:endParaRPr lang="en-IN" dirty="0"/>
          </a:p>
        </p:txBody>
      </p:sp>
    </p:spTree>
    <p:extLst>
      <p:ext uri="{BB962C8B-B14F-4D97-AF65-F5344CB8AC3E}">
        <p14:creationId xmlns:p14="http://schemas.microsoft.com/office/powerpoint/2010/main" val="314954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CE5D0-D3F8-4F56-8D82-44674FDDD4FF}"/>
              </a:ext>
            </a:extLst>
          </p:cNvPr>
          <p:cNvPicPr>
            <a:picLocks noChangeAspect="1"/>
          </p:cNvPicPr>
          <p:nvPr/>
        </p:nvPicPr>
        <p:blipFill>
          <a:blip r:embed="rId2"/>
          <a:stretch>
            <a:fillRect/>
          </a:stretch>
        </p:blipFill>
        <p:spPr>
          <a:xfrm>
            <a:off x="0" y="29809"/>
            <a:ext cx="12192000" cy="6854653"/>
          </a:xfrm>
          <a:prstGeom prst="rect">
            <a:avLst/>
          </a:prstGeom>
        </p:spPr>
      </p:pic>
    </p:spTree>
    <p:extLst>
      <p:ext uri="{BB962C8B-B14F-4D97-AF65-F5344CB8AC3E}">
        <p14:creationId xmlns:p14="http://schemas.microsoft.com/office/powerpoint/2010/main" val="45904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4AF78-F483-4448-8F32-0F47749E1C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93988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0A6C1-3BB5-4D76-ADF3-EC8264BDEFB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15125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434585-BDAE-4FC0-8A85-60DE97958E1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22451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CB41A-66C2-49F6-B6B7-57008359D3E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8279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0FB924-0D81-4185-A446-C566B3F23D7F}"/>
              </a:ext>
            </a:extLst>
          </p:cNvPr>
          <p:cNvPicPr>
            <a:picLocks noChangeAspect="1"/>
          </p:cNvPicPr>
          <p:nvPr/>
        </p:nvPicPr>
        <p:blipFill>
          <a:blip r:embed="rId2"/>
          <a:stretch>
            <a:fillRect/>
          </a:stretch>
        </p:blipFill>
        <p:spPr>
          <a:xfrm>
            <a:off x="0" y="15741"/>
            <a:ext cx="12192000" cy="6854653"/>
          </a:xfrm>
          <a:prstGeom prst="rect">
            <a:avLst/>
          </a:prstGeom>
        </p:spPr>
      </p:pic>
    </p:spTree>
    <p:extLst>
      <p:ext uri="{BB962C8B-B14F-4D97-AF65-F5344CB8AC3E}">
        <p14:creationId xmlns:p14="http://schemas.microsoft.com/office/powerpoint/2010/main" val="60385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97AA0-15F8-4B27-B160-C28A500A8C5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43343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5699-EBF8-4733-A3D4-7621AFFADA3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33699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DC70E3-2D00-4114-92E2-76B36BC36A3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794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2BD65E-FCAC-4C5A-A1A2-68EE57A50A6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1645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So how can we quantify this and put some maths behind it all?</a:t>
            </a:r>
            <a:endParaRPr lang="en-IN" dirty="0"/>
          </a:p>
        </p:txBody>
      </p:sp>
      <p:sp>
        <p:nvSpPr>
          <p:cNvPr id="4" name="Rectangle 3"/>
          <p:cNvSpPr/>
          <p:nvPr/>
        </p:nvSpPr>
        <p:spPr>
          <a:xfrm>
            <a:off x="581192" y="2101334"/>
            <a:ext cx="4168770" cy="369332"/>
          </a:xfrm>
          <a:prstGeom prst="rect">
            <a:avLst/>
          </a:prstGeom>
        </p:spPr>
        <p:txBody>
          <a:bodyPr wrap="none">
            <a:spAutoFit/>
          </a:bodyPr>
          <a:lstStyle/>
          <a:p>
            <a:r>
              <a:rPr lang="en-IN" dirty="0">
                <a:solidFill>
                  <a:srgbClr val="292929"/>
                </a:solidFill>
                <a:latin typeface="charter"/>
              </a:rPr>
              <a:t>Let’s go back to our Hypotheses again:</a:t>
            </a:r>
            <a:endParaRPr lang="en-IN" dirty="0"/>
          </a:p>
        </p:txBody>
      </p:sp>
      <p:sp>
        <p:nvSpPr>
          <p:cNvPr id="5" name="Rectangle 4"/>
          <p:cNvSpPr/>
          <p:nvPr/>
        </p:nvSpPr>
        <p:spPr>
          <a:xfrm>
            <a:off x="581192" y="2688976"/>
            <a:ext cx="8387996" cy="369332"/>
          </a:xfrm>
          <a:prstGeom prst="rect">
            <a:avLst/>
          </a:prstGeom>
        </p:spPr>
        <p:txBody>
          <a:bodyPr wrap="square">
            <a:spAutoFit/>
          </a:bodyPr>
          <a:lstStyle/>
          <a:p>
            <a:r>
              <a:rPr lang="en-IN" b="1" i="1" dirty="0">
                <a:solidFill>
                  <a:srgbClr val="292929"/>
                </a:solidFill>
                <a:latin typeface="charter"/>
              </a:rPr>
              <a:t>Null </a:t>
            </a:r>
            <a:r>
              <a:rPr lang="en-IN" b="1" i="1" dirty="0" err="1">
                <a:solidFill>
                  <a:srgbClr val="292929"/>
                </a:solidFill>
                <a:latin typeface="charter"/>
              </a:rPr>
              <a:t>Hypthesis</a:t>
            </a:r>
            <a:r>
              <a:rPr lang="en-IN" b="1" i="1" dirty="0">
                <a:solidFill>
                  <a:srgbClr val="292929"/>
                </a:solidFill>
                <a:latin typeface="charter"/>
              </a:rPr>
              <a:t> : </a:t>
            </a:r>
            <a:r>
              <a:rPr lang="en-IN" dirty="0">
                <a:solidFill>
                  <a:srgbClr val="292929"/>
                </a:solidFill>
                <a:latin typeface="charter"/>
              </a:rPr>
              <a:t>Exercising does not affect weight. Or equivalently 𝜇 = 0</a:t>
            </a:r>
            <a:endParaRPr lang="en-IN" dirty="0"/>
          </a:p>
        </p:txBody>
      </p:sp>
      <p:sp>
        <p:nvSpPr>
          <p:cNvPr id="6" name="Rectangle 5"/>
          <p:cNvSpPr/>
          <p:nvPr/>
        </p:nvSpPr>
        <p:spPr>
          <a:xfrm>
            <a:off x="581192" y="3276618"/>
            <a:ext cx="7704353" cy="369332"/>
          </a:xfrm>
          <a:prstGeom prst="rect">
            <a:avLst/>
          </a:prstGeom>
        </p:spPr>
        <p:txBody>
          <a:bodyPr wrap="none">
            <a:spAutoFit/>
          </a:bodyPr>
          <a:lstStyle/>
          <a:p>
            <a:r>
              <a:rPr lang="en-IN" b="1" i="1" dirty="0">
                <a:solidFill>
                  <a:srgbClr val="292929"/>
                </a:solidFill>
                <a:latin typeface="charter"/>
              </a:rPr>
              <a:t>Alternate Hypothesis : </a:t>
            </a:r>
            <a:r>
              <a:rPr lang="en-IN" dirty="0">
                <a:solidFill>
                  <a:srgbClr val="292929"/>
                </a:solidFill>
                <a:latin typeface="charter"/>
              </a:rPr>
              <a:t>Exercise does reduce weight. Or equivalently 𝜇&gt;0</a:t>
            </a:r>
            <a:endParaRPr lang="en-IN" dirty="0"/>
          </a:p>
        </p:txBody>
      </p:sp>
      <p:sp>
        <p:nvSpPr>
          <p:cNvPr id="7" name="Rectangle 6"/>
          <p:cNvSpPr/>
          <p:nvPr/>
        </p:nvSpPr>
        <p:spPr>
          <a:xfrm>
            <a:off x="581192" y="3864260"/>
            <a:ext cx="9746149" cy="923330"/>
          </a:xfrm>
          <a:prstGeom prst="rect">
            <a:avLst/>
          </a:prstGeom>
        </p:spPr>
        <p:txBody>
          <a:bodyPr wrap="square">
            <a:spAutoFit/>
          </a:bodyPr>
          <a:lstStyle/>
          <a:p>
            <a:r>
              <a:rPr lang="en-IN" dirty="0">
                <a:solidFill>
                  <a:srgbClr val="292929"/>
                </a:solidFill>
                <a:latin typeface="charter"/>
              </a:rPr>
              <a:t>We see our data sample of 10 people, and we try to find out the value of</a:t>
            </a:r>
          </a:p>
          <a:p>
            <a:r>
              <a:rPr lang="en-IN" dirty="0">
                <a:solidFill>
                  <a:srgbClr val="292929"/>
                </a:solidFill>
                <a:latin typeface="charter"/>
              </a:rPr>
              <a:t>Observed Mean(</a:t>
            </a:r>
            <a:r>
              <a:rPr lang="en-IN" dirty="0" err="1">
                <a:solidFill>
                  <a:srgbClr val="292929"/>
                </a:solidFill>
                <a:latin typeface="charter"/>
              </a:rPr>
              <a:t>Weightloss</a:t>
            </a:r>
            <a:r>
              <a:rPr lang="en-IN" dirty="0">
                <a:solidFill>
                  <a:srgbClr val="292929"/>
                </a:solidFill>
                <a:latin typeface="charter"/>
              </a:rPr>
              <a:t> of People who exercise) = 2 kg</a:t>
            </a:r>
          </a:p>
          <a:p>
            <a:r>
              <a:rPr lang="en-IN" dirty="0">
                <a:solidFill>
                  <a:srgbClr val="292929"/>
                </a:solidFill>
                <a:latin typeface="charter"/>
              </a:rPr>
              <a:t>Observed Sample Standard Deviation = 1 kg</a:t>
            </a:r>
            <a:endParaRPr lang="en-IN" b="0" i="0" dirty="0">
              <a:solidFill>
                <a:srgbClr val="292929"/>
              </a:solidFill>
              <a:effectLst/>
              <a:latin typeface="charter"/>
            </a:endParaRPr>
          </a:p>
        </p:txBody>
      </p:sp>
      <p:sp>
        <p:nvSpPr>
          <p:cNvPr id="8" name="Rectangle 7"/>
          <p:cNvSpPr/>
          <p:nvPr/>
        </p:nvSpPr>
        <p:spPr>
          <a:xfrm>
            <a:off x="581192" y="5005900"/>
            <a:ext cx="10795020" cy="646331"/>
          </a:xfrm>
          <a:prstGeom prst="rect">
            <a:avLst/>
          </a:prstGeom>
        </p:spPr>
        <p:txBody>
          <a:bodyPr wrap="square">
            <a:spAutoFit/>
          </a:bodyPr>
          <a:lstStyle/>
          <a:p>
            <a:r>
              <a:rPr lang="en-IN" b="1" i="1" dirty="0">
                <a:solidFill>
                  <a:srgbClr val="292929"/>
                </a:solidFill>
                <a:latin typeface="charter"/>
              </a:rPr>
              <a:t>Assuming that the null hypothesis is true, what is the probability of observing a sample mean of 2 kg or more extreme than 2 kg?</a:t>
            </a:r>
            <a:endParaRPr lang="en-IN" dirty="0"/>
          </a:p>
        </p:txBody>
      </p:sp>
      <p:sp>
        <p:nvSpPr>
          <p:cNvPr id="9" name="Rectangle 8"/>
          <p:cNvSpPr/>
          <p:nvPr/>
        </p:nvSpPr>
        <p:spPr>
          <a:xfrm>
            <a:off x="581192" y="5760610"/>
            <a:ext cx="11029616" cy="646331"/>
          </a:xfrm>
          <a:prstGeom prst="rect">
            <a:avLst/>
          </a:prstGeom>
        </p:spPr>
        <p:txBody>
          <a:bodyPr wrap="square">
            <a:spAutoFit/>
          </a:bodyPr>
          <a:lstStyle/>
          <a:p>
            <a:r>
              <a:rPr lang="en-IN" dirty="0">
                <a:solidFill>
                  <a:srgbClr val="292929"/>
                </a:solidFill>
                <a:latin typeface="charter"/>
              </a:rPr>
              <a:t>Assuming we can calculate this — If this probability value is lesser than a threshold value, we reject our null hypothesis. And otherwise, we fail to reject our null hypothesis.</a:t>
            </a:r>
            <a:endParaRPr lang="en-IN" dirty="0"/>
          </a:p>
        </p:txBody>
      </p:sp>
    </p:spTree>
    <p:extLst>
      <p:ext uri="{BB962C8B-B14F-4D97-AF65-F5344CB8AC3E}">
        <p14:creationId xmlns:p14="http://schemas.microsoft.com/office/powerpoint/2010/main" val="19223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2B185F-F278-4762-A7CF-3FF51841F60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854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C7281-E170-467A-8CD1-301BF43D24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45318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85150D-041D-4912-B661-FB30FD788C45}"/>
              </a:ext>
            </a:extLst>
          </p:cNvPr>
          <p:cNvPicPr>
            <a:picLocks noChangeAspect="1"/>
          </p:cNvPicPr>
          <p:nvPr/>
        </p:nvPicPr>
        <p:blipFill>
          <a:blip r:embed="rId2"/>
          <a:stretch>
            <a:fillRect/>
          </a:stretch>
        </p:blipFill>
        <p:spPr>
          <a:xfrm>
            <a:off x="0" y="20145"/>
            <a:ext cx="12192000" cy="6854653"/>
          </a:xfrm>
          <a:prstGeom prst="rect">
            <a:avLst/>
          </a:prstGeom>
        </p:spPr>
      </p:pic>
    </p:spTree>
    <p:extLst>
      <p:ext uri="{BB962C8B-B14F-4D97-AF65-F5344CB8AC3E}">
        <p14:creationId xmlns:p14="http://schemas.microsoft.com/office/powerpoint/2010/main" val="1124577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8BC62-031D-41CD-90BD-ED9C7EC98D6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77198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9D33F9-C226-43B3-98FA-2EB3A9075C0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0562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1D68DD-8014-46DF-8E1D-040F0A59225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61575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AEF6E5-2CC6-4DBA-B1DD-61123E5712E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9851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FEF9B-05BE-40B0-9DEF-906887DFD5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67164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AA8E87-BFFE-49A3-ADAD-21C4061C5C2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18541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A2523-B363-4D47-9858-A3555ACA204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05993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Rectangle 3"/>
          <p:cNvSpPr/>
          <p:nvPr/>
        </p:nvSpPr>
        <p:spPr>
          <a:xfrm>
            <a:off x="581192" y="2224034"/>
            <a:ext cx="11029616" cy="369332"/>
          </a:xfrm>
          <a:prstGeom prst="rect">
            <a:avLst/>
          </a:prstGeom>
        </p:spPr>
        <p:txBody>
          <a:bodyPr wrap="square">
            <a:spAutoFit/>
          </a:bodyPr>
          <a:lstStyle/>
          <a:p>
            <a:r>
              <a:rPr lang="en-IN" dirty="0"/>
              <a:t>The statisticians call the threshold as the significance level(𝜶), and in most of the cases, 𝜶 is taken to be 0.05</a:t>
            </a:r>
          </a:p>
        </p:txBody>
      </p:sp>
      <p:sp>
        <p:nvSpPr>
          <p:cNvPr id="5" name="Rectangle 4"/>
          <p:cNvSpPr/>
          <p:nvPr/>
        </p:nvSpPr>
        <p:spPr>
          <a:xfrm>
            <a:off x="581192" y="2748153"/>
            <a:ext cx="10848808" cy="2031325"/>
          </a:xfrm>
          <a:prstGeom prst="rect">
            <a:avLst/>
          </a:prstGeom>
        </p:spPr>
        <p:txBody>
          <a:bodyPr wrap="square">
            <a:spAutoFit/>
          </a:bodyPr>
          <a:lstStyle/>
          <a:p>
            <a:r>
              <a:rPr lang="en-IN" b="1" dirty="0">
                <a:solidFill>
                  <a:srgbClr val="292929"/>
                </a:solidFill>
                <a:latin typeface="charter"/>
              </a:rPr>
              <a:t>This probability value is actually the p-value. Simply, it is just the probability of observing what we observed or extreme results if we assume our null hypothesis to be true.</a:t>
            </a:r>
          </a:p>
          <a:p>
            <a:endParaRPr lang="en-IN" b="1" dirty="0">
              <a:solidFill>
                <a:srgbClr val="292929"/>
              </a:solidFill>
              <a:latin typeface="charter"/>
            </a:endParaRPr>
          </a:p>
          <a:p>
            <a:r>
              <a:rPr lang="en-IN" b="1" dirty="0">
                <a:solidFill>
                  <a:srgbClr val="292929"/>
                </a:solidFill>
                <a:latin typeface="charter"/>
              </a:rPr>
              <a:t>But It will be calculated the same way</a:t>
            </a:r>
          </a:p>
          <a:p>
            <a:pPr marL="285750" indent="-285750">
              <a:buFont typeface="Arial" panose="020B0604020202020204" pitchFamily="34" charset="0"/>
              <a:buChar char="•"/>
            </a:pPr>
            <a:r>
              <a:rPr lang="en-IN" b="1" dirty="0">
                <a:solidFill>
                  <a:srgbClr val="292929"/>
                </a:solidFill>
                <a:latin typeface="charter"/>
              </a:rPr>
              <a:t>Probability</a:t>
            </a:r>
          </a:p>
          <a:p>
            <a:pPr marL="285750" indent="-285750">
              <a:buFont typeface="Arial" panose="020B0604020202020204" pitchFamily="34" charset="0"/>
              <a:buChar char="•"/>
            </a:pPr>
            <a:r>
              <a:rPr lang="en-IN" b="1" dirty="0">
                <a:solidFill>
                  <a:srgbClr val="292929"/>
                </a:solidFill>
                <a:latin typeface="charter"/>
              </a:rPr>
              <a:t>Equal</a:t>
            </a:r>
          </a:p>
          <a:p>
            <a:pPr marL="285750" indent="-285750">
              <a:buFont typeface="Arial" panose="020B0604020202020204" pitchFamily="34" charset="0"/>
              <a:buChar char="•"/>
            </a:pPr>
            <a:r>
              <a:rPr lang="en-IN" b="1" dirty="0">
                <a:solidFill>
                  <a:srgbClr val="292929"/>
                </a:solidFill>
                <a:latin typeface="charter"/>
              </a:rPr>
              <a:t>Rarer</a:t>
            </a:r>
            <a:endParaRPr lang="en-IN" b="1" dirty="0"/>
          </a:p>
        </p:txBody>
      </p:sp>
      <p:sp>
        <p:nvSpPr>
          <p:cNvPr id="6" name="Rectangle 5"/>
          <p:cNvSpPr/>
          <p:nvPr/>
        </p:nvSpPr>
        <p:spPr>
          <a:xfrm>
            <a:off x="581192" y="5091970"/>
            <a:ext cx="10848808" cy="1200329"/>
          </a:xfrm>
          <a:prstGeom prst="rect">
            <a:avLst/>
          </a:prstGeom>
        </p:spPr>
        <p:txBody>
          <a:bodyPr wrap="square">
            <a:spAutoFit/>
          </a:bodyPr>
          <a:lstStyle/>
          <a:p>
            <a:r>
              <a:rPr lang="en-IN" b="1" i="1" dirty="0">
                <a:solidFill>
                  <a:srgbClr val="292929"/>
                </a:solidFill>
                <a:latin typeface="charter"/>
              </a:rPr>
              <a:t>So how do we answer: </a:t>
            </a:r>
            <a:r>
              <a:rPr lang="en-IN" dirty="0">
                <a:solidFill>
                  <a:srgbClr val="292929"/>
                </a:solidFill>
                <a:latin typeface="charter"/>
              </a:rPr>
              <a:t>Assuming that the null hypothesis is true, what is the probability of getting a value of 2 kg or more than 2 kg?</a:t>
            </a:r>
          </a:p>
          <a:p>
            <a:endParaRPr lang="en-IN" dirty="0">
              <a:solidFill>
                <a:srgbClr val="292929"/>
              </a:solidFill>
              <a:latin typeface="charter"/>
            </a:endParaRPr>
          </a:p>
          <a:p>
            <a:r>
              <a:rPr lang="en-IN" dirty="0">
                <a:solidFill>
                  <a:srgbClr val="292929"/>
                </a:solidFill>
                <a:latin typeface="charter"/>
              </a:rPr>
              <a:t>Our answer starts with Central Limit Theorem</a:t>
            </a:r>
            <a:endParaRPr lang="en-IN" dirty="0"/>
          </a:p>
        </p:txBody>
      </p:sp>
    </p:spTree>
    <p:extLst>
      <p:ext uri="{BB962C8B-B14F-4D97-AF65-F5344CB8AC3E}">
        <p14:creationId xmlns:p14="http://schemas.microsoft.com/office/powerpoint/2010/main" val="11319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F09A87-A613-45BA-89FE-D03C19A627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68921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2FE812-D3D7-4589-946D-420906FA07E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51371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4CEF2-5C53-47F7-96C7-4685DFF003C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7332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AF3B9-46EC-4333-A08E-175850534BF3}"/>
              </a:ext>
            </a:extLst>
          </p:cNvPr>
          <p:cNvSpPr>
            <a:spLocks noGrp="1"/>
          </p:cNvSpPr>
          <p:nvPr>
            <p:ph type="title"/>
          </p:nvPr>
        </p:nvSpPr>
        <p:spPr>
          <a:xfrm>
            <a:off x="959157" y="1113764"/>
            <a:ext cx="3269749" cy="4624327"/>
          </a:xfrm>
        </p:spPr>
        <p:txBody>
          <a:bodyPr anchor="ctr">
            <a:normAutofit/>
          </a:bodyPr>
          <a:lstStyle/>
          <a:p>
            <a:r>
              <a:rPr lang="en-US" sz="3000" b="1" i="1" dirty="0">
                <a:solidFill>
                  <a:srgbClr val="FFFFFF"/>
                </a:solidFill>
              </a:rPr>
              <a:t>Why is accuracy not a good measure for classification problems?</a:t>
            </a:r>
            <a:br>
              <a:rPr lang="en-US" sz="3000" b="1" dirty="0">
                <a:solidFill>
                  <a:srgbClr val="FFFFFF"/>
                </a:solidFill>
              </a:rPr>
            </a:br>
            <a:endParaRPr lang="en-IN" sz="3000" dirty="0">
              <a:solidFill>
                <a:srgbClr val="FFFFFF"/>
              </a:solidFill>
            </a:endParaRPr>
          </a:p>
        </p:txBody>
      </p:sp>
      <p:sp>
        <p:nvSpPr>
          <p:cNvPr id="3" name="Content Placeholder 2">
            <a:extLst>
              <a:ext uri="{FF2B5EF4-FFF2-40B4-BE49-F238E27FC236}">
                <a16:creationId xmlns:a16="http://schemas.microsoft.com/office/drawing/2014/main" id="{EF946B4D-2B5E-4C91-AFAA-F29373812094}"/>
              </a:ext>
            </a:extLst>
          </p:cNvPr>
          <p:cNvSpPr>
            <a:spLocks noGrp="1"/>
          </p:cNvSpPr>
          <p:nvPr>
            <p:ph idx="1"/>
          </p:nvPr>
        </p:nvSpPr>
        <p:spPr>
          <a:xfrm>
            <a:off x="5155905" y="1113764"/>
            <a:ext cx="6108179" cy="4624327"/>
          </a:xfrm>
        </p:spPr>
        <p:txBody>
          <a:bodyPr anchor="ctr">
            <a:normAutofit/>
          </a:bodyPr>
          <a:lstStyle/>
          <a:p>
            <a:r>
              <a:rPr lang="en-US" sz="2400" dirty="0"/>
              <a:t>Accuracy is not a good measure for classification problems because it gives equal importance to both false positives and false negatives. However, this may not be the case in most business problems. For example, in case of cancer prediction, declaring cancer as benign is more serious than wrongly informing the patient that he is suffering from cancer. Accuracy gives equal importance to both cases and cannot differentiate between them.</a:t>
            </a:r>
            <a:endParaRPr lang="en-IN" sz="2400" dirty="0"/>
          </a:p>
        </p:txBody>
      </p:sp>
    </p:spTree>
    <p:extLst>
      <p:ext uri="{BB962C8B-B14F-4D97-AF65-F5344CB8AC3E}">
        <p14:creationId xmlns:p14="http://schemas.microsoft.com/office/powerpoint/2010/main" val="10949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A23FC-45BE-4197-918E-786A3DA23B81}"/>
              </a:ext>
            </a:extLst>
          </p:cNvPr>
          <p:cNvSpPr>
            <a:spLocks noGrp="1"/>
          </p:cNvSpPr>
          <p:nvPr>
            <p:ph type="title"/>
          </p:nvPr>
        </p:nvSpPr>
        <p:spPr>
          <a:xfrm>
            <a:off x="746228" y="1073231"/>
            <a:ext cx="3054091" cy="4711539"/>
          </a:xfrm>
        </p:spPr>
        <p:txBody>
          <a:bodyPr anchor="ctr">
            <a:normAutofit/>
          </a:bodyPr>
          <a:lstStyle/>
          <a:p>
            <a:r>
              <a:rPr lang="en-US" sz="2700" b="1" i="1">
                <a:solidFill>
                  <a:schemeClr val="accent1"/>
                </a:solidFill>
              </a:rPr>
              <a:t>What is the importance of a baseline in a classification problem?</a:t>
            </a:r>
            <a:br>
              <a:rPr lang="en-US" sz="2700" b="1">
                <a:solidFill>
                  <a:schemeClr val="accent1"/>
                </a:solidFill>
              </a:rPr>
            </a:br>
            <a:endParaRPr lang="en-IN" sz="2700">
              <a:solidFill>
                <a:schemeClr val="accent1"/>
              </a:solidFill>
            </a:endParaRPr>
          </a:p>
        </p:txBody>
      </p:sp>
      <p:sp>
        <p:nvSpPr>
          <p:cNvPr id="10" name="Rectangle 9">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9AFB3C3A-1789-4FB4-9555-4826F4667D2F}"/>
              </a:ext>
            </a:extLst>
          </p:cNvPr>
          <p:cNvSpPr>
            <a:spLocks noGrp="1"/>
          </p:cNvSpPr>
          <p:nvPr>
            <p:ph idx="1"/>
          </p:nvPr>
        </p:nvSpPr>
        <p:spPr>
          <a:xfrm>
            <a:off x="4702629" y="1073231"/>
            <a:ext cx="6599582" cy="4711539"/>
          </a:xfrm>
        </p:spPr>
        <p:txBody>
          <a:bodyPr>
            <a:normAutofit/>
          </a:bodyPr>
          <a:lstStyle/>
          <a:p>
            <a:pPr>
              <a:lnSpc>
                <a:spcPct val="90000"/>
              </a:lnSpc>
            </a:pPr>
            <a:r>
              <a:rPr lang="en-US" sz="1900">
                <a:solidFill>
                  <a:srgbClr val="FFFFFF"/>
                </a:solidFill>
              </a:rPr>
              <a:t>Most classification problems deal with imbalanced datasets. Examples include telecom churn, employee attrition, cancer prediction, fraud detection, online advertisement targeting, and so on. In all these problems, the number of the positive classes will be very low when compared to the negative classes. In some cases, it is common to have positive classes that are less than 1% of the total sample. In such cases, an accuracy of 99% may sound very good but, in reality, it may not be. </a:t>
            </a:r>
          </a:p>
          <a:p>
            <a:pPr>
              <a:lnSpc>
                <a:spcPct val="90000"/>
              </a:lnSpc>
            </a:pPr>
            <a:r>
              <a:rPr lang="en-US" sz="1900">
                <a:solidFill>
                  <a:srgbClr val="FFFFFF"/>
                </a:solidFill>
              </a:rPr>
              <a:t>Here, the negatives are 99%, and hence, the baseline will remain the same. If the algorithms predict all the instances as negative, then also the accuracy will be 99%. In this case, all the positives will be predicted wrongly, which is very important for any business. Even though all the positives are predicted wrongly, an accuracy of 99% is achieved. So, the baseline is very important, and the algorithm needs to be evaluated relative to the baseline.</a:t>
            </a:r>
            <a:endParaRPr lang="en-IN" sz="1900">
              <a:solidFill>
                <a:srgbClr val="FFFFFF"/>
              </a:solidFill>
            </a:endParaRPr>
          </a:p>
        </p:txBody>
      </p:sp>
    </p:spTree>
    <p:extLst>
      <p:ext uri="{BB962C8B-B14F-4D97-AF65-F5344CB8AC3E}">
        <p14:creationId xmlns:p14="http://schemas.microsoft.com/office/powerpoint/2010/main" val="1604184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98376-A7F8-4B91-B653-EF8AE3E5DED1}"/>
              </a:ext>
            </a:extLst>
          </p:cNvPr>
          <p:cNvSpPr>
            <a:spLocks noGrp="1"/>
          </p:cNvSpPr>
          <p:nvPr>
            <p:ph type="title"/>
          </p:nvPr>
        </p:nvSpPr>
        <p:spPr/>
        <p:txBody>
          <a:bodyPr/>
          <a:lstStyle/>
          <a:p>
            <a:r>
              <a:rPr lang="en-IN" dirty="0"/>
              <a:t>True positives and true negatives</a:t>
            </a:r>
          </a:p>
        </p:txBody>
      </p:sp>
      <p:sp>
        <p:nvSpPr>
          <p:cNvPr id="3" name="Content Placeholder 2">
            <a:extLst>
              <a:ext uri="{FF2B5EF4-FFF2-40B4-BE49-F238E27FC236}">
                <a16:creationId xmlns:a16="http://schemas.microsoft.com/office/drawing/2014/main" id="{5A6AAD63-F2B5-468C-BAD2-F97541F30314}"/>
              </a:ext>
            </a:extLst>
          </p:cNvPr>
          <p:cNvSpPr>
            <a:spLocks noGrp="1"/>
          </p:cNvSpPr>
          <p:nvPr>
            <p:ph idx="1"/>
          </p:nvPr>
        </p:nvSpPr>
        <p:spPr/>
        <p:txBody>
          <a:bodyPr>
            <a:normAutofit/>
          </a:bodyPr>
          <a:lstStyle/>
          <a:p>
            <a:r>
              <a:rPr lang="en-US" sz="2400" b="1" dirty="0"/>
              <a:t>true positives (TP):</a:t>
            </a:r>
            <a:r>
              <a:rPr lang="en-US" sz="2400" dirty="0"/>
              <a:t> These are cases in which we predicted yes (they have the disease), and they do have the disease.</a:t>
            </a:r>
          </a:p>
          <a:p>
            <a:r>
              <a:rPr lang="en-US" sz="2400" b="1" dirty="0"/>
              <a:t>true negatives (TN):</a:t>
            </a:r>
            <a:r>
              <a:rPr lang="en-US" sz="2400" dirty="0"/>
              <a:t> We predicted no, and they don't have the disease.</a:t>
            </a:r>
          </a:p>
          <a:p>
            <a:r>
              <a:rPr lang="en-US" sz="2400" b="1" dirty="0"/>
              <a:t>false positives (FP):</a:t>
            </a:r>
            <a:r>
              <a:rPr lang="en-US" sz="2400" dirty="0"/>
              <a:t> We predicted yes, but they don't actually have the disease. (Also known as a "Type I error.")</a:t>
            </a:r>
          </a:p>
          <a:p>
            <a:r>
              <a:rPr lang="en-US" sz="2400" b="1" dirty="0"/>
              <a:t>false negatives (FN):</a:t>
            </a:r>
            <a:r>
              <a:rPr lang="en-US" sz="2400" dirty="0"/>
              <a:t> We predicted no, but they actually do have the disease. (Also known as a "Type II error.")</a:t>
            </a:r>
          </a:p>
          <a:p>
            <a:endParaRPr lang="en-IN" sz="2400" dirty="0"/>
          </a:p>
        </p:txBody>
      </p:sp>
    </p:spTree>
    <p:extLst>
      <p:ext uri="{BB962C8B-B14F-4D97-AF65-F5344CB8AC3E}">
        <p14:creationId xmlns:p14="http://schemas.microsoft.com/office/powerpoint/2010/main" val="1644968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16CE-BF11-4172-BC94-04EBEA3630A4}"/>
              </a:ext>
            </a:extLst>
          </p:cNvPr>
          <p:cNvSpPr>
            <a:spLocks noGrp="1"/>
          </p:cNvSpPr>
          <p:nvPr>
            <p:ph type="title"/>
          </p:nvPr>
        </p:nvSpPr>
        <p:spPr/>
        <p:txBody>
          <a:bodyPr/>
          <a:lstStyle/>
          <a:p>
            <a:r>
              <a:rPr lang="en-IN" dirty="0"/>
              <a:t>Confusion matrix</a:t>
            </a:r>
          </a:p>
        </p:txBody>
      </p:sp>
      <p:pic>
        <p:nvPicPr>
          <p:cNvPr id="4" name="Content Placeholder 3" descr="A screenshot of a cell phone&#10;&#10;Description automatically generated">
            <a:extLst>
              <a:ext uri="{FF2B5EF4-FFF2-40B4-BE49-F238E27FC236}">
                <a16:creationId xmlns:a16="http://schemas.microsoft.com/office/drawing/2014/main" id="{42F3FD6B-634E-4F31-AB48-F20FC7CC1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3687" y="2510843"/>
            <a:ext cx="6553752" cy="3826179"/>
          </a:xfrm>
          <a:prstGeom prst="rect">
            <a:avLst/>
          </a:prstGeom>
          <a:solidFill>
            <a:schemeClr val="bg1"/>
          </a:solidFill>
          <a:ln>
            <a:solidFill>
              <a:schemeClr val="bg1"/>
            </a:solidFill>
          </a:ln>
        </p:spPr>
      </p:pic>
      <p:sp>
        <p:nvSpPr>
          <p:cNvPr id="5" name="Rectangle 4">
            <a:extLst>
              <a:ext uri="{FF2B5EF4-FFF2-40B4-BE49-F238E27FC236}">
                <a16:creationId xmlns:a16="http://schemas.microsoft.com/office/drawing/2014/main" id="{CAD0C48E-4EF3-4DB6-98CB-B4AB059E8E24}"/>
              </a:ext>
            </a:extLst>
          </p:cNvPr>
          <p:cNvSpPr/>
          <p:nvPr/>
        </p:nvSpPr>
        <p:spPr>
          <a:xfrm>
            <a:off x="4744278" y="3922643"/>
            <a:ext cx="609600" cy="344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30475D8-9189-4711-8913-72FF03AB6900}"/>
              </a:ext>
            </a:extLst>
          </p:cNvPr>
          <p:cNvSpPr/>
          <p:nvPr/>
        </p:nvSpPr>
        <p:spPr>
          <a:xfrm>
            <a:off x="6228524" y="3922642"/>
            <a:ext cx="609600" cy="344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7F792F2-AFD6-4D2D-8690-5041CBD9C827}"/>
              </a:ext>
            </a:extLst>
          </p:cNvPr>
          <p:cNvSpPr/>
          <p:nvPr/>
        </p:nvSpPr>
        <p:spPr>
          <a:xfrm>
            <a:off x="4856922" y="4717530"/>
            <a:ext cx="609600" cy="344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3DB080B-C4D0-431C-82AA-EECB93DD37F3}"/>
              </a:ext>
            </a:extLst>
          </p:cNvPr>
          <p:cNvSpPr/>
          <p:nvPr/>
        </p:nvSpPr>
        <p:spPr>
          <a:xfrm>
            <a:off x="6168888" y="4717529"/>
            <a:ext cx="609600" cy="344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9376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2ED1B62-CB1D-4946-8DE1-B61FFAB0A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951" y="1555761"/>
            <a:ext cx="7343335" cy="4287150"/>
          </a:xfrm>
          <a:prstGeom prst="rect">
            <a:avLst/>
          </a:prstGeom>
        </p:spPr>
      </p:pic>
    </p:spTree>
    <p:extLst>
      <p:ext uri="{BB962C8B-B14F-4D97-AF65-F5344CB8AC3E}">
        <p14:creationId xmlns:p14="http://schemas.microsoft.com/office/powerpoint/2010/main" val="3748962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5068F49-808B-4186-B9B1-BA47C8CA81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893419"/>
            <a:ext cx="6834511" cy="3338877"/>
          </a:xfrm>
          <a:prstGeom prst="rect">
            <a:avLst/>
          </a:prstGeom>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C89C34A-0CBF-43D4-B04F-840CF768551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Precision and recall</a:t>
            </a:r>
          </a:p>
        </p:txBody>
      </p:sp>
    </p:spTree>
    <p:extLst>
      <p:ext uri="{BB962C8B-B14F-4D97-AF65-F5344CB8AC3E}">
        <p14:creationId xmlns:p14="http://schemas.microsoft.com/office/powerpoint/2010/main" val="437405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FEAE-AD06-4F9B-B0D6-E0EE26FB5038}"/>
              </a:ext>
            </a:extLst>
          </p:cNvPr>
          <p:cNvSpPr>
            <a:spLocks noGrp="1"/>
          </p:cNvSpPr>
          <p:nvPr>
            <p:ph type="title"/>
          </p:nvPr>
        </p:nvSpPr>
        <p:spPr/>
        <p:txBody>
          <a:bodyPr/>
          <a:lstStyle/>
          <a:p>
            <a:r>
              <a:rPr lang="en-IN" dirty="0"/>
              <a:t>Different measures of classification</a:t>
            </a:r>
          </a:p>
        </p:txBody>
      </p:sp>
      <p:sp>
        <p:nvSpPr>
          <p:cNvPr id="3" name="Content Placeholder 2">
            <a:extLst>
              <a:ext uri="{FF2B5EF4-FFF2-40B4-BE49-F238E27FC236}">
                <a16:creationId xmlns:a16="http://schemas.microsoft.com/office/drawing/2014/main" id="{9570D95C-928D-4DDA-A397-5A25D166FA59}"/>
              </a:ext>
            </a:extLst>
          </p:cNvPr>
          <p:cNvSpPr>
            <a:spLocks noGrp="1"/>
          </p:cNvSpPr>
          <p:nvPr>
            <p:ph idx="1"/>
          </p:nvPr>
        </p:nvSpPr>
        <p:spPr>
          <a:xfrm>
            <a:off x="454583" y="2771339"/>
            <a:ext cx="11029615" cy="3678303"/>
          </a:xfrm>
        </p:spPr>
        <p:txBody>
          <a:bodyPr>
            <a:noAutofit/>
          </a:bodyPr>
          <a:lstStyle/>
          <a:p>
            <a:r>
              <a:rPr lang="en-US" sz="2000" b="1" dirty="0"/>
              <a:t>Accuracy:</a:t>
            </a:r>
            <a:r>
              <a:rPr lang="en-US" sz="2000" dirty="0"/>
              <a:t> Overall, how often is the classifier correct?(TP+TN)/total = (100+50)/165 = 0.91</a:t>
            </a:r>
          </a:p>
          <a:p>
            <a:r>
              <a:rPr lang="en-US" sz="2000" b="1" dirty="0"/>
              <a:t>True Positive Rate:</a:t>
            </a:r>
            <a:r>
              <a:rPr lang="en-US" sz="2000" dirty="0"/>
              <a:t> </a:t>
            </a:r>
            <a:r>
              <a:rPr lang="en-US" sz="2000" b="1" dirty="0"/>
              <a:t>When it's actually yes, how often does it predict </a:t>
            </a:r>
            <a:r>
              <a:rPr lang="en-US" sz="2000" b="1" dirty="0" err="1"/>
              <a:t>yes?TP</a:t>
            </a:r>
            <a:r>
              <a:rPr lang="en-US" sz="2000" b="1" dirty="0"/>
              <a:t>/actual yes = 100/105 = 0.95</a:t>
            </a:r>
          </a:p>
          <a:p>
            <a:pPr marL="0" indent="0">
              <a:buNone/>
            </a:pPr>
            <a:r>
              <a:rPr lang="en-US" sz="2000" dirty="0"/>
              <a:t>also known as "Sensitivity" or "Recall“</a:t>
            </a:r>
          </a:p>
          <a:p>
            <a:r>
              <a:rPr lang="en-US" sz="2000" b="1" dirty="0"/>
              <a:t>False Positive Rate:</a:t>
            </a:r>
            <a:r>
              <a:rPr lang="en-US" sz="2000" dirty="0"/>
              <a:t> When it's actually no, how often does it predict </a:t>
            </a:r>
            <a:r>
              <a:rPr lang="en-US" sz="2000" dirty="0" err="1"/>
              <a:t>yes?FP</a:t>
            </a:r>
            <a:r>
              <a:rPr lang="en-US" sz="2000" dirty="0"/>
              <a:t>/actual no = 10/60 = 0.17</a:t>
            </a:r>
          </a:p>
          <a:p>
            <a:r>
              <a:rPr lang="en-US" sz="2000" b="1" dirty="0"/>
              <a:t>True Negative Rate:</a:t>
            </a:r>
            <a:r>
              <a:rPr lang="en-US" sz="2000" dirty="0"/>
              <a:t> When it's actually no, how often does it predict </a:t>
            </a:r>
            <a:r>
              <a:rPr lang="en-US" sz="2000" dirty="0" err="1"/>
              <a:t>no?TN</a:t>
            </a:r>
            <a:r>
              <a:rPr lang="en-US" sz="2000" dirty="0"/>
              <a:t>/actual no = 50/60 = 0.83</a:t>
            </a:r>
          </a:p>
          <a:p>
            <a:pPr marL="0" indent="0">
              <a:buNone/>
            </a:pPr>
            <a:r>
              <a:rPr lang="en-US" sz="2000" dirty="0"/>
              <a:t>equivalent to 1 minus False Positive Rate also known as "Specificity“.</a:t>
            </a:r>
          </a:p>
          <a:p>
            <a:r>
              <a:rPr lang="en-US" sz="2000" dirty="0"/>
              <a:t> </a:t>
            </a:r>
            <a:r>
              <a:rPr lang="en-US" sz="2000" b="1" dirty="0"/>
              <a:t>Precision: When it predicts yes, how often is it </a:t>
            </a:r>
            <a:r>
              <a:rPr lang="en-US" sz="2000" b="1" dirty="0" err="1"/>
              <a:t>correct?TP</a:t>
            </a:r>
            <a:r>
              <a:rPr lang="en-US" sz="2000" b="1" dirty="0"/>
              <a:t>/predicted yes = 100/110 = 0.91</a:t>
            </a:r>
          </a:p>
          <a:p>
            <a:endParaRPr lang="en-US" sz="2000" b="1" dirty="0"/>
          </a:p>
          <a:p>
            <a:endParaRPr lang="en-US" sz="2000" dirty="0"/>
          </a:p>
          <a:p>
            <a:endParaRPr lang="en-IN" sz="2000" dirty="0"/>
          </a:p>
        </p:txBody>
      </p:sp>
    </p:spTree>
    <p:extLst>
      <p:ext uri="{BB962C8B-B14F-4D97-AF65-F5344CB8AC3E}">
        <p14:creationId xmlns:p14="http://schemas.microsoft.com/office/powerpoint/2010/main" val="187103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Central limit theorem and law of large numbers</a:t>
            </a:r>
          </a:p>
        </p:txBody>
      </p:sp>
      <p:sp>
        <p:nvSpPr>
          <p:cNvPr id="3" name="Content Placeholder 2"/>
          <p:cNvSpPr>
            <a:spLocks noGrp="1"/>
          </p:cNvSpPr>
          <p:nvPr>
            <p:ph idx="1"/>
          </p:nvPr>
        </p:nvSpPr>
        <p:spPr>
          <a:xfrm>
            <a:off x="581192" y="1948226"/>
            <a:ext cx="11029615" cy="1359750"/>
          </a:xfrm>
        </p:spPr>
        <p:txBody>
          <a:bodyPr/>
          <a:lstStyle/>
          <a:p>
            <a:pPr marL="0" indent="0">
              <a:buNone/>
            </a:pPr>
            <a:r>
              <a:rPr lang="en-IN" b="1" i="1" dirty="0"/>
              <a:t>Central Limit Theorem:</a:t>
            </a:r>
            <a:r>
              <a:rPr lang="en-IN" dirty="0"/>
              <a:t> The </a:t>
            </a:r>
            <a:r>
              <a:rPr lang="en-IN" b="1" dirty="0"/>
              <a:t>central limit theorem</a:t>
            </a:r>
            <a:r>
              <a:rPr lang="en-IN" dirty="0"/>
              <a:t> simply states that if you have a population with mean μ and standard deviation σ, and take random samples from the population, then the </a:t>
            </a:r>
            <a:r>
              <a:rPr lang="en-IN" b="1" dirty="0"/>
              <a:t>distribution</a:t>
            </a:r>
            <a:r>
              <a:rPr lang="en-IN" dirty="0"/>
              <a:t> of the </a:t>
            </a:r>
            <a:r>
              <a:rPr lang="en-IN" b="1" dirty="0"/>
              <a:t>sample</a:t>
            </a:r>
            <a:r>
              <a:rPr lang="en-IN" dirty="0"/>
              <a:t> means will be approximately normally </a:t>
            </a:r>
            <a:r>
              <a:rPr lang="en-IN" b="1" dirty="0"/>
              <a:t>distributed </a:t>
            </a:r>
            <a:r>
              <a:rPr lang="en-IN" dirty="0"/>
              <a:t>with</a:t>
            </a:r>
            <a:r>
              <a:rPr lang="en-IN" b="1" dirty="0"/>
              <a:t> </a:t>
            </a:r>
            <a:r>
              <a:rPr lang="en-IN" dirty="0"/>
              <a:t>mean as the population mean</a:t>
            </a:r>
            <a:r>
              <a:rPr lang="en-IN" b="1" dirty="0"/>
              <a:t> and </a:t>
            </a:r>
            <a:r>
              <a:rPr lang="en-IN" dirty="0"/>
              <a:t>standard deviation σ/√n</a:t>
            </a:r>
            <a:r>
              <a:rPr lang="en-IN" b="1" dirty="0"/>
              <a:t>.</a:t>
            </a:r>
            <a:r>
              <a:rPr lang="en-IN" dirty="0"/>
              <a:t> Where σ is the standard deviation of the sample and n is the number of observations in the sample.</a:t>
            </a:r>
          </a:p>
        </p:txBody>
      </p:sp>
      <p:sp>
        <p:nvSpPr>
          <p:cNvPr id="5" name="Rectangle 4"/>
          <p:cNvSpPr/>
          <p:nvPr/>
        </p:nvSpPr>
        <p:spPr>
          <a:xfrm>
            <a:off x="581191" y="4498242"/>
            <a:ext cx="11144643" cy="2308324"/>
          </a:xfrm>
          <a:prstGeom prst="rect">
            <a:avLst/>
          </a:prstGeom>
        </p:spPr>
        <p:txBody>
          <a:bodyPr wrap="square">
            <a:spAutoFit/>
          </a:bodyPr>
          <a:lstStyle/>
          <a:p>
            <a:r>
              <a:rPr lang="en-IN" b="1" dirty="0">
                <a:solidFill>
                  <a:srgbClr val="292929"/>
                </a:solidFill>
                <a:latin typeface="charter"/>
              </a:rPr>
              <a:t>Why am I talking about CLT and Law of large numbers</a:t>
            </a:r>
            <a:r>
              <a:rPr lang="en-IN" dirty="0">
                <a:solidFill>
                  <a:srgbClr val="292929"/>
                </a:solidFill>
                <a:latin typeface="charter"/>
              </a:rPr>
              <a:t> : Because here’s an important generalization in mathematics. According to CLT we can assume any distribution if sampled randomly to be a </a:t>
            </a:r>
            <a:r>
              <a:rPr lang="en-IN" b="1" dirty="0">
                <a:solidFill>
                  <a:srgbClr val="292929"/>
                </a:solidFill>
                <a:latin typeface="charter"/>
              </a:rPr>
              <a:t>Normal </a:t>
            </a:r>
            <a:r>
              <a:rPr lang="en-IN" b="1" dirty="0" err="1">
                <a:solidFill>
                  <a:srgbClr val="292929"/>
                </a:solidFill>
                <a:latin typeface="charter"/>
              </a:rPr>
              <a:t>Distibution</a:t>
            </a:r>
            <a:r>
              <a:rPr lang="en-IN" b="1" dirty="0">
                <a:solidFill>
                  <a:srgbClr val="292929"/>
                </a:solidFill>
                <a:latin typeface="charter"/>
              </a:rPr>
              <a:t>. This will be even more true if we increase the size of n from 10 to 10000</a:t>
            </a:r>
          </a:p>
          <a:p>
            <a:endParaRPr lang="en-IN" dirty="0">
              <a:solidFill>
                <a:srgbClr val="292929"/>
              </a:solidFill>
              <a:latin typeface="charter"/>
            </a:endParaRPr>
          </a:p>
          <a:p>
            <a:r>
              <a:rPr lang="en-IN" sz="2400" b="1" dirty="0">
                <a:solidFill>
                  <a:srgbClr val="292929"/>
                </a:solidFill>
                <a:latin typeface="charter"/>
              </a:rPr>
              <a:t>Fitting to our context : We can assume the sample to be normally distributed around the Population Mean 0 and with Standard Deviation of </a:t>
            </a:r>
            <a:r>
              <a:rPr lang="en-IN" sz="2400" b="1" dirty="0"/>
              <a:t>σ/√n</a:t>
            </a:r>
          </a:p>
        </p:txBody>
      </p:sp>
      <p:sp>
        <p:nvSpPr>
          <p:cNvPr id="6" name="Rectangle 5"/>
          <p:cNvSpPr/>
          <p:nvPr/>
        </p:nvSpPr>
        <p:spPr>
          <a:xfrm>
            <a:off x="581192" y="3519458"/>
            <a:ext cx="11029615" cy="646331"/>
          </a:xfrm>
          <a:prstGeom prst="rect">
            <a:avLst/>
          </a:prstGeom>
        </p:spPr>
        <p:txBody>
          <a:bodyPr wrap="square">
            <a:spAutoFit/>
          </a:bodyPr>
          <a:lstStyle/>
          <a:p>
            <a:r>
              <a:rPr lang="en-IN" b="1" dirty="0">
                <a:solidFill>
                  <a:srgbClr val="333333"/>
                </a:solidFill>
                <a:latin typeface="Myriad Pro"/>
              </a:rPr>
              <a:t>Law</a:t>
            </a:r>
            <a:r>
              <a:rPr lang="en-IN" dirty="0">
                <a:solidFill>
                  <a:srgbClr val="333333"/>
                </a:solidFill>
                <a:latin typeface="Myriad Pro"/>
              </a:rPr>
              <a:t> </a:t>
            </a:r>
            <a:r>
              <a:rPr lang="en-IN" b="1" dirty="0">
                <a:solidFill>
                  <a:srgbClr val="333333"/>
                </a:solidFill>
                <a:latin typeface="Myriad Pro"/>
              </a:rPr>
              <a:t>of large numbers: </a:t>
            </a:r>
            <a:r>
              <a:rPr lang="en-IN" dirty="0">
                <a:solidFill>
                  <a:srgbClr val="333333"/>
                </a:solidFill>
                <a:latin typeface="Myriad Pro"/>
              </a:rPr>
              <a:t>It states that if you repeat an experiment independently a large number of times and average the result, what you obtain should be close to the expected value.</a:t>
            </a:r>
            <a:endParaRPr lang="en-IN" dirty="0"/>
          </a:p>
        </p:txBody>
      </p:sp>
      <p:sp>
        <p:nvSpPr>
          <p:cNvPr id="7" name="Rectangle 6"/>
          <p:cNvSpPr/>
          <p:nvPr/>
        </p:nvSpPr>
        <p:spPr>
          <a:xfrm>
            <a:off x="581192" y="4165789"/>
            <a:ext cx="5723683" cy="369332"/>
          </a:xfrm>
          <a:prstGeom prst="rect">
            <a:avLst/>
          </a:prstGeom>
        </p:spPr>
        <p:txBody>
          <a:bodyPr wrap="none">
            <a:spAutoFit/>
          </a:bodyPr>
          <a:lstStyle/>
          <a:p>
            <a:r>
              <a:rPr lang="en-IN" dirty="0">
                <a:hlinkClick r:id="rId2"/>
              </a:rPr>
              <a:t>Law of Large Numbers - Explained and Visualized - YouTube</a:t>
            </a:r>
            <a:endParaRPr lang="en-IN" dirty="0"/>
          </a:p>
        </p:txBody>
      </p:sp>
      <p:sp>
        <p:nvSpPr>
          <p:cNvPr id="8" name="Rectangle 7"/>
          <p:cNvSpPr/>
          <p:nvPr/>
        </p:nvSpPr>
        <p:spPr>
          <a:xfrm>
            <a:off x="581191" y="3186796"/>
            <a:ext cx="11029615" cy="369332"/>
          </a:xfrm>
          <a:prstGeom prst="rect">
            <a:avLst/>
          </a:prstGeom>
        </p:spPr>
        <p:txBody>
          <a:bodyPr wrap="square">
            <a:spAutoFit/>
          </a:bodyPr>
          <a:lstStyle/>
          <a:p>
            <a:r>
              <a:rPr lang="en-IN" dirty="0">
                <a:hlinkClick r:id="rId3"/>
              </a:rPr>
              <a:t>(6) Central limit theorem | Inferential statistics | Probability and Statistics | Khan Academy - YouTube</a:t>
            </a:r>
            <a:endParaRPr lang="en-IN" dirty="0"/>
          </a:p>
        </p:txBody>
      </p:sp>
    </p:spTree>
    <p:extLst>
      <p:ext uri="{BB962C8B-B14F-4D97-AF65-F5344CB8AC3E}">
        <p14:creationId xmlns:p14="http://schemas.microsoft.com/office/powerpoint/2010/main" val="2847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C8D8-92A2-45FE-9A33-589E0D1B1A21}"/>
              </a:ext>
            </a:extLst>
          </p:cNvPr>
          <p:cNvSpPr>
            <a:spLocks noGrp="1"/>
          </p:cNvSpPr>
          <p:nvPr>
            <p:ph type="title"/>
          </p:nvPr>
        </p:nvSpPr>
        <p:spPr>
          <a:xfrm>
            <a:off x="581192" y="1006956"/>
            <a:ext cx="11029616" cy="1013800"/>
          </a:xfrm>
        </p:spPr>
        <p:txBody>
          <a:bodyPr>
            <a:normAutofit fontScale="90000"/>
          </a:bodyPr>
          <a:lstStyle/>
          <a:p>
            <a:r>
              <a:rPr lang="en-US" b="1" i="1" dirty="0"/>
              <a:t>How to choose a cutoff point in case of a logistic regression model?</a:t>
            </a:r>
            <a:br>
              <a:rPr lang="en-US" b="1" dirty="0"/>
            </a:br>
            <a:endParaRPr lang="en-IN" dirty="0"/>
          </a:p>
        </p:txBody>
      </p:sp>
      <p:sp>
        <p:nvSpPr>
          <p:cNvPr id="3" name="Content Placeholder 2">
            <a:extLst>
              <a:ext uri="{FF2B5EF4-FFF2-40B4-BE49-F238E27FC236}">
                <a16:creationId xmlns:a16="http://schemas.microsoft.com/office/drawing/2014/main" id="{0934C9CC-CB0C-435E-98B3-BE19BA8A6596}"/>
              </a:ext>
            </a:extLst>
          </p:cNvPr>
          <p:cNvSpPr>
            <a:spLocks noGrp="1"/>
          </p:cNvSpPr>
          <p:nvPr>
            <p:ph idx="1"/>
          </p:nvPr>
        </p:nvSpPr>
        <p:spPr>
          <a:xfrm>
            <a:off x="581192" y="2180496"/>
            <a:ext cx="11199991" cy="4472095"/>
          </a:xfrm>
        </p:spPr>
        <p:txBody>
          <a:bodyPr>
            <a:normAutofit/>
          </a:bodyPr>
          <a:lstStyle/>
          <a:p>
            <a:r>
              <a:rPr lang="en-US" sz="2000" dirty="0"/>
              <a:t>The cutoff point depends on the business objective. Depending on the goals of your business, the cutoff point needs to be selected. For example, let’s consider loan defaults. </a:t>
            </a:r>
          </a:p>
          <a:p>
            <a:r>
              <a:rPr lang="en-US" sz="2000" dirty="0"/>
              <a:t>If the business objective is to reduce the loss, then the specificity needs to be high. If the aim is to increase profits, then it is an entirely different matter. It may not be the case that profits will increase by avoiding giving loans to all predicted default cases. </a:t>
            </a:r>
          </a:p>
          <a:p>
            <a:r>
              <a:rPr lang="en-US" sz="2000" dirty="0"/>
              <a:t>But it may be the case that the business has to disburse loans to default cases that are slightly less risky to increase the profits. In such a case, a different cutoff point, which </a:t>
            </a:r>
            <a:r>
              <a:rPr lang="en-US" sz="2000" dirty="0" err="1"/>
              <a:t>maximises</a:t>
            </a:r>
            <a:r>
              <a:rPr lang="en-US" sz="2000" dirty="0"/>
              <a:t> profit, will be required. </a:t>
            </a:r>
          </a:p>
          <a:p>
            <a:r>
              <a:rPr lang="en-US" sz="2000" dirty="0"/>
              <a:t>In most of the instances, businesses will operate around many constraints. The cutoff point that satisfies the business objective will not be the same with and without limitations. </a:t>
            </a:r>
          </a:p>
          <a:p>
            <a:r>
              <a:rPr lang="en-US" sz="2000" dirty="0"/>
              <a:t>The cutoff point needs to be selected considering all these points. As a thumb rule, choose a cutoff value that is equivalent to the proportion of positives in a dataset.</a:t>
            </a:r>
            <a:endParaRPr lang="en-IN" sz="2000" dirty="0"/>
          </a:p>
        </p:txBody>
      </p:sp>
    </p:spTree>
    <p:extLst>
      <p:ext uri="{BB962C8B-B14F-4D97-AF65-F5344CB8AC3E}">
        <p14:creationId xmlns:p14="http://schemas.microsoft.com/office/powerpoint/2010/main" val="2450198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D5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4">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2C4F34EC-1627-4FF1-AA8E-4ABA7256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317" y="652703"/>
            <a:ext cx="5743366" cy="5571066"/>
          </a:xfrm>
          <a:prstGeom prst="rect">
            <a:avLst/>
          </a:prstGeom>
        </p:spPr>
      </p:pic>
    </p:spTree>
    <p:extLst>
      <p:ext uri="{BB962C8B-B14F-4D97-AF65-F5344CB8AC3E}">
        <p14:creationId xmlns:p14="http://schemas.microsoft.com/office/powerpoint/2010/main" val="222654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13164" y="1579418"/>
            <a:ext cx="46181" cy="3814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459345" y="5394036"/>
            <a:ext cx="515389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1055" y="3121891"/>
            <a:ext cx="775854" cy="369332"/>
          </a:xfrm>
          <a:prstGeom prst="rect">
            <a:avLst/>
          </a:prstGeom>
          <a:noFill/>
        </p:spPr>
        <p:txBody>
          <a:bodyPr wrap="square" rtlCol="0">
            <a:spAutoFit/>
          </a:bodyPr>
          <a:lstStyle/>
          <a:p>
            <a:r>
              <a:rPr lang="en-US" dirty="0"/>
              <a:t>TPR</a:t>
            </a:r>
          </a:p>
        </p:txBody>
      </p:sp>
      <p:sp>
        <p:nvSpPr>
          <p:cNvPr id="7" name="TextBox 6"/>
          <p:cNvSpPr txBox="1"/>
          <p:nvPr/>
        </p:nvSpPr>
        <p:spPr>
          <a:xfrm>
            <a:off x="3468255" y="5564909"/>
            <a:ext cx="775854" cy="369332"/>
          </a:xfrm>
          <a:prstGeom prst="rect">
            <a:avLst/>
          </a:prstGeom>
          <a:noFill/>
        </p:spPr>
        <p:txBody>
          <a:bodyPr wrap="square" rtlCol="0">
            <a:spAutoFit/>
          </a:bodyPr>
          <a:lstStyle/>
          <a:p>
            <a:r>
              <a:rPr lang="en-US" dirty="0"/>
              <a:t>FPR</a:t>
            </a:r>
          </a:p>
        </p:txBody>
      </p:sp>
      <p:sp>
        <p:nvSpPr>
          <p:cNvPr id="8" name="TextBox 7"/>
          <p:cNvSpPr txBox="1"/>
          <p:nvPr/>
        </p:nvSpPr>
        <p:spPr>
          <a:xfrm>
            <a:off x="5869709" y="988291"/>
            <a:ext cx="3006436" cy="369332"/>
          </a:xfrm>
          <a:prstGeom prst="rect">
            <a:avLst/>
          </a:prstGeom>
          <a:noFill/>
        </p:spPr>
        <p:txBody>
          <a:bodyPr wrap="square" rtlCol="0">
            <a:spAutoFit/>
          </a:bodyPr>
          <a:lstStyle/>
          <a:p>
            <a:r>
              <a:rPr lang="en-US" dirty="0"/>
              <a:t>Threshold = 0.5 : 0.6,0.4</a:t>
            </a:r>
          </a:p>
        </p:txBody>
      </p:sp>
      <p:sp>
        <p:nvSpPr>
          <p:cNvPr id="9" name="TextBox 8"/>
          <p:cNvSpPr txBox="1"/>
          <p:nvPr/>
        </p:nvSpPr>
        <p:spPr>
          <a:xfrm>
            <a:off x="5869709" y="1371355"/>
            <a:ext cx="3006436" cy="369332"/>
          </a:xfrm>
          <a:prstGeom prst="rect">
            <a:avLst/>
          </a:prstGeom>
          <a:noFill/>
        </p:spPr>
        <p:txBody>
          <a:bodyPr wrap="square" rtlCol="0">
            <a:spAutoFit/>
          </a:bodyPr>
          <a:lstStyle/>
          <a:p>
            <a:r>
              <a:rPr lang="en-US" dirty="0"/>
              <a:t>Threshold = 0.4 : 0.7, 0.3</a:t>
            </a:r>
          </a:p>
        </p:txBody>
      </p:sp>
      <p:sp>
        <p:nvSpPr>
          <p:cNvPr id="10" name="TextBox 9"/>
          <p:cNvSpPr txBox="1"/>
          <p:nvPr/>
        </p:nvSpPr>
        <p:spPr>
          <a:xfrm>
            <a:off x="5869709" y="1754419"/>
            <a:ext cx="3006436" cy="369332"/>
          </a:xfrm>
          <a:prstGeom prst="rect">
            <a:avLst/>
          </a:prstGeom>
          <a:noFill/>
        </p:spPr>
        <p:txBody>
          <a:bodyPr wrap="square" rtlCol="0">
            <a:spAutoFit/>
          </a:bodyPr>
          <a:lstStyle/>
          <a:p>
            <a:r>
              <a:rPr lang="en-US" dirty="0"/>
              <a:t>Threshold = 0.55 : TPR3, FPR3</a:t>
            </a:r>
          </a:p>
        </p:txBody>
      </p:sp>
      <p:sp>
        <p:nvSpPr>
          <p:cNvPr id="11" name="Rectangle 10"/>
          <p:cNvSpPr/>
          <p:nvPr/>
        </p:nvSpPr>
        <p:spPr>
          <a:xfrm>
            <a:off x="1459345" y="4387273"/>
            <a:ext cx="203200" cy="147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55091" y="3290394"/>
            <a:ext cx="180110" cy="170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38945" y="2703885"/>
            <a:ext cx="180110" cy="170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015345" y="2408322"/>
            <a:ext cx="180110" cy="170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55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normal distribution</a:t>
            </a:r>
          </a:p>
        </p:txBody>
      </p:sp>
      <p:pic>
        <p:nvPicPr>
          <p:cNvPr id="2050" name="Picture 2" descr="https://miro.medium.com/max/2084/1*6HOm6iaEbsq34bn6SJJKc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17" y="2188994"/>
            <a:ext cx="6286453" cy="39697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08888" y="2425422"/>
            <a:ext cx="5183112" cy="1477328"/>
          </a:xfrm>
          <a:prstGeom prst="rect">
            <a:avLst/>
          </a:prstGeom>
        </p:spPr>
        <p:txBody>
          <a:bodyPr wrap="square">
            <a:spAutoFit/>
          </a:bodyPr>
          <a:lstStyle/>
          <a:p>
            <a:r>
              <a:rPr lang="en-IN" dirty="0">
                <a:solidFill>
                  <a:srgbClr val="292929"/>
                </a:solidFill>
                <a:latin typeface="charter"/>
              </a:rPr>
              <a:t>Now we already know the mean of our population as given by our null hypothesis. So, we use that and have a normal distribution whose mean is 0. And whose standard deviation is given by 1/√10</a:t>
            </a:r>
            <a:endParaRPr lang="en-IN" dirty="0"/>
          </a:p>
        </p:txBody>
      </p:sp>
      <p:sp>
        <p:nvSpPr>
          <p:cNvPr id="4" name="Rectangle 3"/>
          <p:cNvSpPr/>
          <p:nvPr/>
        </p:nvSpPr>
        <p:spPr>
          <a:xfrm>
            <a:off x="7008888" y="4312041"/>
            <a:ext cx="4878312" cy="1200329"/>
          </a:xfrm>
          <a:prstGeom prst="rect">
            <a:avLst/>
          </a:prstGeom>
        </p:spPr>
        <p:txBody>
          <a:bodyPr wrap="square">
            <a:spAutoFit/>
          </a:bodyPr>
          <a:lstStyle/>
          <a:p>
            <a:r>
              <a:rPr lang="en-IN" dirty="0">
                <a:solidFill>
                  <a:srgbClr val="292929"/>
                </a:solidFill>
                <a:latin typeface="charter"/>
              </a:rPr>
              <a:t>This is, in fact, the distribution of the mean of the samples from the population. We observed a particular value of the mean that is </a:t>
            </a:r>
            <a:r>
              <a:rPr lang="en-IN" dirty="0" err="1">
                <a:solidFill>
                  <a:srgbClr val="292929"/>
                </a:solidFill>
                <a:latin typeface="charter"/>
              </a:rPr>
              <a:t>Xobserved</a:t>
            </a:r>
            <a:r>
              <a:rPr lang="en-IN" dirty="0">
                <a:solidFill>
                  <a:srgbClr val="292929"/>
                </a:solidFill>
                <a:latin typeface="charter"/>
              </a:rPr>
              <a:t> = 2 kg.</a:t>
            </a:r>
            <a:endParaRPr lang="en-IN" dirty="0"/>
          </a:p>
        </p:txBody>
      </p:sp>
    </p:spTree>
    <p:extLst>
      <p:ext uri="{BB962C8B-B14F-4D97-AF65-F5344CB8AC3E}">
        <p14:creationId xmlns:p14="http://schemas.microsoft.com/office/powerpoint/2010/main" val="28699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Z-value</a:t>
            </a:r>
          </a:p>
        </p:txBody>
      </p:sp>
      <p:pic>
        <p:nvPicPr>
          <p:cNvPr id="4" name="Picture 3"/>
          <p:cNvPicPr>
            <a:picLocks noChangeAspect="1"/>
          </p:cNvPicPr>
          <p:nvPr/>
        </p:nvPicPr>
        <p:blipFill>
          <a:blip r:embed="rId2"/>
          <a:stretch>
            <a:fillRect/>
          </a:stretch>
        </p:blipFill>
        <p:spPr>
          <a:xfrm>
            <a:off x="419100" y="2559424"/>
            <a:ext cx="4038600" cy="2895600"/>
          </a:xfrm>
          <a:prstGeom prst="rect">
            <a:avLst/>
          </a:prstGeom>
        </p:spPr>
      </p:pic>
      <p:pic>
        <p:nvPicPr>
          <p:cNvPr id="5" name="Picture 4"/>
          <p:cNvPicPr>
            <a:picLocks noChangeAspect="1"/>
          </p:cNvPicPr>
          <p:nvPr/>
        </p:nvPicPr>
        <p:blipFill>
          <a:blip r:embed="rId3"/>
          <a:stretch>
            <a:fillRect/>
          </a:stretch>
        </p:blipFill>
        <p:spPr>
          <a:xfrm>
            <a:off x="5207932" y="2247338"/>
            <a:ext cx="5200091" cy="3778949"/>
          </a:xfrm>
          <a:prstGeom prst="rect">
            <a:avLst/>
          </a:prstGeom>
        </p:spPr>
      </p:pic>
    </p:spTree>
    <p:extLst>
      <p:ext uri="{BB962C8B-B14F-4D97-AF65-F5344CB8AC3E}">
        <p14:creationId xmlns:p14="http://schemas.microsoft.com/office/powerpoint/2010/main" val="869435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4" name="Rectangle 3"/>
          <p:cNvSpPr/>
          <p:nvPr/>
        </p:nvSpPr>
        <p:spPr>
          <a:xfrm>
            <a:off x="581192" y="2202213"/>
            <a:ext cx="11029616" cy="1938992"/>
          </a:xfrm>
          <a:prstGeom prst="rect">
            <a:avLst/>
          </a:prstGeom>
        </p:spPr>
        <p:txBody>
          <a:bodyPr wrap="square">
            <a:spAutoFit/>
          </a:bodyPr>
          <a:lstStyle/>
          <a:p>
            <a:r>
              <a:rPr lang="en-IN" sz="2400" dirty="0">
                <a:solidFill>
                  <a:srgbClr val="292929"/>
                </a:solidFill>
                <a:latin typeface="charter"/>
              </a:rPr>
              <a:t>As such, this is a very small probability p-value (&lt;significance level of 0.05) for the mean of a sample to take a value of 2 or more.</a:t>
            </a:r>
          </a:p>
          <a:p>
            <a:endParaRPr lang="en-IN" sz="2400" dirty="0">
              <a:solidFill>
                <a:srgbClr val="292929"/>
              </a:solidFill>
              <a:latin typeface="charter"/>
            </a:endParaRPr>
          </a:p>
          <a:p>
            <a:r>
              <a:rPr lang="en-IN" sz="2400" dirty="0">
                <a:solidFill>
                  <a:srgbClr val="292929"/>
                </a:solidFill>
                <a:latin typeface="charter"/>
              </a:rPr>
              <a:t>And so we can reject our Null hypothesis. And we can call our results statistically significant as in they don’t just occur due to mere chance</a:t>
            </a:r>
            <a:endParaRPr lang="en-IN" sz="2400" b="0" i="0" dirty="0">
              <a:solidFill>
                <a:srgbClr val="292929"/>
              </a:solidFill>
              <a:effectLst/>
              <a:latin typeface="charter"/>
            </a:endParaRPr>
          </a:p>
        </p:txBody>
      </p:sp>
      <p:sp>
        <p:nvSpPr>
          <p:cNvPr id="5" name="Rectangle 4"/>
          <p:cNvSpPr/>
          <p:nvPr/>
        </p:nvSpPr>
        <p:spPr>
          <a:xfrm>
            <a:off x="581192" y="4469377"/>
            <a:ext cx="10875702" cy="1815882"/>
          </a:xfrm>
          <a:prstGeom prst="rect">
            <a:avLst/>
          </a:prstGeom>
        </p:spPr>
        <p:txBody>
          <a:bodyPr wrap="square">
            <a:spAutoFit/>
          </a:bodyPr>
          <a:lstStyle/>
          <a:p>
            <a:r>
              <a:rPr lang="en-IN" sz="2800" b="1" i="1" dirty="0">
                <a:latin typeface="charter"/>
              </a:rPr>
              <a:t>In essence, hypothesis testing is just about checking if our observed values make the null hypothesis look ridiculous</a:t>
            </a:r>
            <a:r>
              <a:rPr lang="en-IN" sz="2800" dirty="0"/>
              <a:t>.</a:t>
            </a:r>
            <a:r>
              <a:rPr lang="en-IN" sz="2800" dirty="0">
                <a:solidFill>
                  <a:srgbClr val="292929"/>
                </a:solidFill>
                <a:latin typeface="charter"/>
              </a:rPr>
              <a:t> If yes, we reject the null hypothesis and call our results statistically significant. P-value helps test that.</a:t>
            </a:r>
            <a:endParaRPr lang="en-IN" sz="2800" dirty="0"/>
          </a:p>
        </p:txBody>
      </p:sp>
    </p:spTree>
    <p:extLst>
      <p:ext uri="{BB962C8B-B14F-4D97-AF65-F5344CB8AC3E}">
        <p14:creationId xmlns:p14="http://schemas.microsoft.com/office/powerpoint/2010/main" val="58941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CBA0F2-1AF9-4D4C-B990-D9B24D804A4F}"/>
              </a:ext>
            </a:extLst>
          </p:cNvPr>
          <p:cNvSpPr>
            <a:spLocks noGrp="1"/>
          </p:cNvSpPr>
          <p:nvPr>
            <p:ph type="title"/>
          </p:nvPr>
        </p:nvSpPr>
        <p:spPr/>
        <p:txBody>
          <a:bodyPr/>
          <a:lstStyle/>
          <a:p>
            <a:r>
              <a:rPr lang="en-IN" dirty="0"/>
              <a:t>Logistic regression</a:t>
            </a:r>
          </a:p>
        </p:txBody>
      </p:sp>
      <p:pic>
        <p:nvPicPr>
          <p:cNvPr id="3" name="Content Placeholder 2">
            <a:extLst>
              <a:ext uri="{FF2B5EF4-FFF2-40B4-BE49-F238E27FC236}">
                <a16:creationId xmlns:a16="http://schemas.microsoft.com/office/drawing/2014/main" id="{30FF09E2-F768-4C67-969B-AC4D278944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575" y="1987826"/>
            <a:ext cx="7460974" cy="4637596"/>
          </a:xfrm>
        </p:spPr>
      </p:pic>
      <p:sp>
        <p:nvSpPr>
          <p:cNvPr id="6" name="Rectangle 5">
            <a:extLst>
              <a:ext uri="{FF2B5EF4-FFF2-40B4-BE49-F238E27FC236}">
                <a16:creationId xmlns:a16="http://schemas.microsoft.com/office/drawing/2014/main" id="{BA212922-D9D0-495C-B3FF-41DA5D08CB31}"/>
              </a:ext>
            </a:extLst>
          </p:cNvPr>
          <p:cNvSpPr/>
          <p:nvPr/>
        </p:nvSpPr>
        <p:spPr>
          <a:xfrm>
            <a:off x="7566991" y="1987826"/>
            <a:ext cx="1577009" cy="516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3930B02-AA36-43BC-BF53-CBDD558C7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329" y="4492487"/>
            <a:ext cx="6049628" cy="1219199"/>
          </a:xfrm>
          <a:prstGeom prst="rect">
            <a:avLst/>
          </a:prstGeom>
        </p:spPr>
      </p:pic>
    </p:spTree>
    <p:extLst>
      <p:ext uri="{BB962C8B-B14F-4D97-AF65-F5344CB8AC3E}">
        <p14:creationId xmlns:p14="http://schemas.microsoft.com/office/powerpoint/2010/main" val="43583385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966</TotalTime>
  <Words>1711</Words>
  <Application>Microsoft Office PowerPoint</Application>
  <PresentationFormat>Widescreen</PresentationFormat>
  <Paragraphs>86</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charter</vt:lpstr>
      <vt:lpstr>Gill Sans MT</vt:lpstr>
      <vt:lpstr>Myriad Pro</vt:lpstr>
      <vt:lpstr>Wingdings 2</vt:lpstr>
      <vt:lpstr>Dividend</vt:lpstr>
      <vt:lpstr>A real life problem (p-value)</vt:lpstr>
      <vt:lpstr>Hypothesis testing.</vt:lpstr>
      <vt:lpstr>So how can we quantify this and put some maths behind it all?</vt:lpstr>
      <vt:lpstr>PowerPoint Presentation</vt:lpstr>
      <vt:lpstr>Central limit theorem and law of large numbers</vt:lpstr>
      <vt:lpstr>The normal distribution</vt:lpstr>
      <vt:lpstr>Z-value</vt:lpstr>
      <vt:lpstr>Conclusion</vt:lpstr>
      <vt:lpstr>Logistic regression</vt:lpstr>
      <vt:lpstr>Do you the difference between odds and probability</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accuracy not a good measure for classification problems? </vt:lpstr>
      <vt:lpstr>What is the importance of a baseline in a classification problem? </vt:lpstr>
      <vt:lpstr>True positives and true negatives</vt:lpstr>
      <vt:lpstr>Confusion matrix</vt:lpstr>
      <vt:lpstr>PowerPoint Presentation</vt:lpstr>
      <vt:lpstr>Precision and recall</vt:lpstr>
      <vt:lpstr>Different measures of classification</vt:lpstr>
      <vt:lpstr>How to choose a cutoff point in case of a logistic regression model?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Sreemanto Kesh</dc:creator>
  <cp:lastModifiedBy>Kesh, Sreemanta</cp:lastModifiedBy>
  <cp:revision>19</cp:revision>
  <dcterms:created xsi:type="dcterms:W3CDTF">2019-08-05T15:35:57Z</dcterms:created>
  <dcterms:modified xsi:type="dcterms:W3CDTF">2021-06-17T05:14:58Z</dcterms:modified>
</cp:coreProperties>
</file>